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36"/>
  </p:notesMasterIdLst>
  <p:handoutMasterIdLst>
    <p:handoutMasterId r:id="rId37"/>
  </p:handoutMasterIdLst>
  <p:sldIdLst>
    <p:sldId id="257" r:id="rId3"/>
    <p:sldId id="268" r:id="rId4"/>
    <p:sldId id="285" r:id="rId5"/>
    <p:sldId id="281" r:id="rId6"/>
    <p:sldId id="282" r:id="rId7"/>
    <p:sldId id="283" r:id="rId8"/>
    <p:sldId id="284" r:id="rId9"/>
    <p:sldId id="286" r:id="rId10"/>
    <p:sldId id="258" r:id="rId11"/>
    <p:sldId id="259" r:id="rId12"/>
    <p:sldId id="260" r:id="rId13"/>
    <p:sldId id="271" r:id="rId14"/>
    <p:sldId id="287" r:id="rId15"/>
    <p:sldId id="261" r:id="rId16"/>
    <p:sldId id="262" r:id="rId17"/>
    <p:sldId id="263" r:id="rId18"/>
    <p:sldId id="289" r:id="rId19"/>
    <p:sldId id="280" r:id="rId20"/>
    <p:sldId id="291" r:id="rId21"/>
    <p:sldId id="290" r:id="rId22"/>
    <p:sldId id="292" r:id="rId23"/>
    <p:sldId id="272" r:id="rId24"/>
    <p:sldId id="266" r:id="rId25"/>
    <p:sldId id="274" r:id="rId26"/>
    <p:sldId id="265" r:id="rId27"/>
    <p:sldId id="276" r:id="rId28"/>
    <p:sldId id="277" r:id="rId29"/>
    <p:sldId id="278" r:id="rId30"/>
    <p:sldId id="279" r:id="rId31"/>
    <p:sldId id="264" r:id="rId32"/>
    <p:sldId id="273" r:id="rId33"/>
    <p:sldId id="288" r:id="rId34"/>
    <p:sldId id="275" r:id="rId35"/>
  </p:sldIdLst>
  <p:sldSz cx="12192000" cy="6858000"/>
  <p:notesSz cx="6794500" cy="9906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msay, Alastair" initials="RA" lastIdx="8" clrIdx="0"/>
  <p:cmAuthor id="1" name="Chandler, Liz" initials="CL"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97" autoAdjust="0"/>
    <p:restoredTop sz="86403"/>
  </p:normalViewPr>
  <p:slideViewPr>
    <p:cSldViewPr snapToGrid="0" snapToObjects="1">
      <p:cViewPr varScale="1">
        <p:scale>
          <a:sx n="69" d="100"/>
          <a:sy n="69" d="100"/>
        </p:scale>
        <p:origin x="1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ifsfiler\redirect$\dean_k\My%20Documents\Research%20&amp;%20Intelligence\LIS\LIS%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ifsfiler\redirect$\dean_k\My%20Documents\Research%20&amp;%20Intelligence\LIS\LIS%20Dat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ifsfiler\redirect$\dean_k\My%20Documents\Research%20&amp;%20Intelligence\LIS\LIS%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'Mental Health Disorders'!$C$7</c:f>
              <c:strCache>
                <c:ptCount val="1"/>
                <c:pt idx="0">
                  <c:v>Prevalance of common mental health disorders </c:v>
                </c:pt>
              </c:strCache>
            </c:strRef>
          </c:tx>
          <c:spPr>
            <a:solidFill>
              <a:srgbClr val="993189"/>
            </a:solidFill>
            <a:ln>
              <a:noFill/>
            </a:ln>
            <a:effectLst/>
          </c:spPr>
          <c:invertIfNegative val="0"/>
          <c:cat>
            <c:strRef>
              <c:f>'Mental Health Disorders'!$B$8:$B$13</c:f>
              <c:strCache>
                <c:ptCount val="6"/>
                <c:pt idx="0">
                  <c:v>Halton</c:v>
                </c:pt>
                <c:pt idx="1">
                  <c:v>Knowsley</c:v>
                </c:pt>
                <c:pt idx="2">
                  <c:v>Liverpool</c:v>
                </c:pt>
                <c:pt idx="3">
                  <c:v>Sefton</c:v>
                </c:pt>
                <c:pt idx="4">
                  <c:v>St. Helens</c:v>
                </c:pt>
                <c:pt idx="5">
                  <c:v>Wirral</c:v>
                </c:pt>
              </c:strCache>
            </c:strRef>
          </c:cat>
          <c:val>
            <c:numRef>
              <c:f>'Mental Health Disorders'!$C$8:$C$13</c:f>
              <c:numCache>
                <c:formatCode>#,##0.0</c:formatCode>
                <c:ptCount val="6"/>
                <c:pt idx="0">
                  <c:v>19.819815628313599</c:v>
                </c:pt>
                <c:pt idx="1">
                  <c:v>25.509869010458399</c:v>
                </c:pt>
                <c:pt idx="2">
                  <c:v>23.954110557913101</c:v>
                </c:pt>
                <c:pt idx="3">
                  <c:v>21.621496288423</c:v>
                </c:pt>
                <c:pt idx="4">
                  <c:v>20.993334001217601</c:v>
                </c:pt>
                <c:pt idx="5">
                  <c:v>21.3198183939048</c:v>
                </c:pt>
              </c:numCache>
            </c:numRef>
          </c:val>
          <c:extLst>
            <c:ext xmlns:c16="http://schemas.microsoft.com/office/drawing/2014/chart" uri="{C3380CC4-5D6E-409C-BE32-E72D297353CC}">
              <c16:uniqueId val="{00000000-628D-4A6C-8923-99265B2BB2FD}"/>
            </c:ext>
          </c:extLst>
        </c:ser>
        <c:dLbls>
          <c:showLegendKey val="0"/>
          <c:showVal val="0"/>
          <c:showCatName val="0"/>
          <c:showSerName val="0"/>
          <c:showPercent val="0"/>
          <c:showBubbleSize val="0"/>
        </c:dLbls>
        <c:gapWidth val="125"/>
        <c:axId val="998062976"/>
        <c:axId val="998068880"/>
      </c:barChart>
      <c:lineChart>
        <c:grouping val="standard"/>
        <c:varyColors val="0"/>
        <c:ser>
          <c:idx val="1"/>
          <c:order val="1"/>
          <c:tx>
            <c:strRef>
              <c:f>'Mental Health Disorders'!$D$7</c:f>
              <c:strCache>
                <c:ptCount val="1"/>
                <c:pt idx="0">
                  <c:v>England Average</c:v>
                </c:pt>
              </c:strCache>
            </c:strRef>
          </c:tx>
          <c:spPr>
            <a:ln w="38100" cap="rnd">
              <a:solidFill>
                <a:srgbClr val="CCC72D"/>
              </a:solidFill>
              <a:round/>
            </a:ln>
            <a:effectLst/>
          </c:spPr>
          <c:marker>
            <c:symbol val="none"/>
          </c:marker>
          <c:cat>
            <c:strRef>
              <c:f>'Mental Health Disorders'!$B$8:$B$13</c:f>
              <c:strCache>
                <c:ptCount val="6"/>
                <c:pt idx="0">
                  <c:v>Halton</c:v>
                </c:pt>
                <c:pt idx="1">
                  <c:v>Knowsley</c:v>
                </c:pt>
                <c:pt idx="2">
                  <c:v>Liverpool</c:v>
                </c:pt>
                <c:pt idx="3">
                  <c:v>Sefton</c:v>
                </c:pt>
                <c:pt idx="4">
                  <c:v>St. Helens</c:v>
                </c:pt>
                <c:pt idx="5">
                  <c:v>Wirral</c:v>
                </c:pt>
              </c:strCache>
            </c:strRef>
          </c:cat>
          <c:val>
            <c:numRef>
              <c:f>'Mental Health Disorders'!$D$8:$D$13</c:f>
              <c:numCache>
                <c:formatCode>#,##0.0</c:formatCode>
                <c:ptCount val="6"/>
                <c:pt idx="0">
                  <c:v>15.6</c:v>
                </c:pt>
                <c:pt idx="1">
                  <c:v>15.6</c:v>
                </c:pt>
                <c:pt idx="2">
                  <c:v>15.6</c:v>
                </c:pt>
                <c:pt idx="3">
                  <c:v>15.6</c:v>
                </c:pt>
                <c:pt idx="4">
                  <c:v>15.6</c:v>
                </c:pt>
                <c:pt idx="5">
                  <c:v>15.6</c:v>
                </c:pt>
              </c:numCache>
            </c:numRef>
          </c:val>
          <c:smooth val="0"/>
          <c:extLst>
            <c:ext xmlns:c16="http://schemas.microsoft.com/office/drawing/2014/chart" uri="{C3380CC4-5D6E-409C-BE32-E72D297353CC}">
              <c16:uniqueId val="{00000001-628D-4A6C-8923-99265B2BB2FD}"/>
            </c:ext>
          </c:extLst>
        </c:ser>
        <c:dLbls>
          <c:showLegendKey val="0"/>
          <c:showVal val="0"/>
          <c:showCatName val="0"/>
          <c:showSerName val="0"/>
          <c:showPercent val="0"/>
          <c:showBubbleSize val="0"/>
        </c:dLbls>
        <c:marker val="1"/>
        <c:smooth val="0"/>
        <c:axId val="998062976"/>
        <c:axId val="998068880"/>
      </c:lineChart>
      <c:catAx>
        <c:axId val="99806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8068880"/>
        <c:crosses val="autoZero"/>
        <c:auto val="1"/>
        <c:lblAlgn val="ctr"/>
        <c:lblOffset val="100"/>
        <c:noMultiLvlLbl val="0"/>
      </c:catAx>
      <c:valAx>
        <c:axId val="998068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8062976"/>
        <c:crosses val="autoZero"/>
        <c:crossBetween val="between"/>
        <c:majorUnit val="5"/>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'Mental Health Disorders'!$C$25</c:f>
              <c:strCache>
                <c:ptCount val="1"/>
                <c:pt idx="0">
                  <c:v>Life Expectancy (Male)</c:v>
                </c:pt>
              </c:strCache>
            </c:strRef>
          </c:tx>
          <c:spPr>
            <a:solidFill>
              <a:srgbClr val="993189"/>
            </a:solidFill>
            <a:ln>
              <a:noFill/>
            </a:ln>
            <a:effectLst/>
          </c:spPr>
          <c:invertIfNegative val="0"/>
          <c:cat>
            <c:strRef>
              <c:f>'Mental Health Disorders'!$B$26:$B$31</c:f>
              <c:strCache>
                <c:ptCount val="6"/>
                <c:pt idx="0">
                  <c:v>Halton</c:v>
                </c:pt>
                <c:pt idx="1">
                  <c:v>Knowsley</c:v>
                </c:pt>
                <c:pt idx="2">
                  <c:v>Liverpool</c:v>
                </c:pt>
                <c:pt idx="3">
                  <c:v>Sefton</c:v>
                </c:pt>
                <c:pt idx="4">
                  <c:v>St. Helens</c:v>
                </c:pt>
                <c:pt idx="5">
                  <c:v>Wirral</c:v>
                </c:pt>
              </c:strCache>
            </c:strRef>
          </c:cat>
          <c:val>
            <c:numRef>
              <c:f>'Mental Health Disorders'!$C$26:$C$31</c:f>
              <c:numCache>
                <c:formatCode>General</c:formatCode>
                <c:ptCount val="6"/>
                <c:pt idx="0">
                  <c:v>77.400000000000006</c:v>
                </c:pt>
                <c:pt idx="1">
                  <c:v>76.7</c:v>
                </c:pt>
                <c:pt idx="2">
                  <c:v>76.099999999999994</c:v>
                </c:pt>
                <c:pt idx="3">
                  <c:v>78.7</c:v>
                </c:pt>
                <c:pt idx="4">
                  <c:v>77.5</c:v>
                </c:pt>
                <c:pt idx="5">
                  <c:v>78.3</c:v>
                </c:pt>
              </c:numCache>
            </c:numRef>
          </c:val>
          <c:extLst>
            <c:ext xmlns:c16="http://schemas.microsoft.com/office/drawing/2014/chart" uri="{C3380CC4-5D6E-409C-BE32-E72D297353CC}">
              <c16:uniqueId val="{00000000-4B44-48DB-A9DA-BB4F82088C36}"/>
            </c:ext>
          </c:extLst>
        </c:ser>
        <c:dLbls>
          <c:showLegendKey val="0"/>
          <c:showVal val="0"/>
          <c:showCatName val="0"/>
          <c:showSerName val="0"/>
          <c:showPercent val="0"/>
          <c:showBubbleSize val="0"/>
        </c:dLbls>
        <c:gapWidth val="125"/>
        <c:axId val="998062976"/>
        <c:axId val="998068880"/>
      </c:barChart>
      <c:lineChart>
        <c:grouping val="standard"/>
        <c:varyColors val="0"/>
        <c:ser>
          <c:idx val="1"/>
          <c:order val="1"/>
          <c:tx>
            <c:strRef>
              <c:f>'Mental Health Disorders'!$D$25</c:f>
              <c:strCache>
                <c:ptCount val="1"/>
                <c:pt idx="0">
                  <c:v>England Average</c:v>
                </c:pt>
              </c:strCache>
            </c:strRef>
          </c:tx>
          <c:spPr>
            <a:ln w="38100" cap="rnd">
              <a:solidFill>
                <a:srgbClr val="CCC72D"/>
              </a:solidFill>
              <a:round/>
            </a:ln>
            <a:effectLst/>
          </c:spPr>
          <c:marker>
            <c:symbol val="none"/>
          </c:marker>
          <c:cat>
            <c:strRef>
              <c:f>'Mental Health Disorders'!$B$26:$B$31</c:f>
              <c:strCache>
                <c:ptCount val="6"/>
                <c:pt idx="0">
                  <c:v>Halton</c:v>
                </c:pt>
                <c:pt idx="1">
                  <c:v>Knowsley</c:v>
                </c:pt>
                <c:pt idx="2">
                  <c:v>Liverpool</c:v>
                </c:pt>
                <c:pt idx="3">
                  <c:v>Sefton</c:v>
                </c:pt>
                <c:pt idx="4">
                  <c:v>St. Helens</c:v>
                </c:pt>
                <c:pt idx="5">
                  <c:v>Wirral</c:v>
                </c:pt>
              </c:strCache>
            </c:strRef>
          </c:cat>
          <c:val>
            <c:numRef>
              <c:f>'Mental Health Disorders'!$D$26:$D$31</c:f>
              <c:numCache>
                <c:formatCode>0.0</c:formatCode>
                <c:ptCount val="6"/>
                <c:pt idx="0">
                  <c:v>79.599999999999994</c:v>
                </c:pt>
                <c:pt idx="1">
                  <c:v>79.599999999999994</c:v>
                </c:pt>
                <c:pt idx="2">
                  <c:v>79.599999999999994</c:v>
                </c:pt>
                <c:pt idx="3">
                  <c:v>79.599999999999994</c:v>
                </c:pt>
                <c:pt idx="4">
                  <c:v>79.599999999999994</c:v>
                </c:pt>
                <c:pt idx="5">
                  <c:v>79.599999999999994</c:v>
                </c:pt>
              </c:numCache>
            </c:numRef>
          </c:val>
          <c:smooth val="0"/>
          <c:extLst>
            <c:ext xmlns:c16="http://schemas.microsoft.com/office/drawing/2014/chart" uri="{C3380CC4-5D6E-409C-BE32-E72D297353CC}">
              <c16:uniqueId val="{00000001-4B44-48DB-A9DA-BB4F82088C36}"/>
            </c:ext>
          </c:extLst>
        </c:ser>
        <c:dLbls>
          <c:showLegendKey val="0"/>
          <c:showVal val="0"/>
          <c:showCatName val="0"/>
          <c:showSerName val="0"/>
          <c:showPercent val="0"/>
          <c:showBubbleSize val="0"/>
        </c:dLbls>
        <c:marker val="1"/>
        <c:smooth val="0"/>
        <c:axId val="998062976"/>
        <c:axId val="998068880"/>
      </c:lineChart>
      <c:catAx>
        <c:axId val="99806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998068880"/>
        <c:crosses val="autoZero"/>
        <c:auto val="1"/>
        <c:lblAlgn val="ctr"/>
        <c:lblOffset val="100"/>
        <c:noMultiLvlLbl val="0"/>
      </c:catAx>
      <c:valAx>
        <c:axId val="99806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998062976"/>
        <c:crosses val="autoZero"/>
        <c:crossBetween val="between"/>
      </c:valAx>
    </c:plotArea>
    <c:legend>
      <c:legendPos val="b"/>
      <c:legendEntry>
        <c:idx val="0"/>
        <c:delete val="1"/>
      </c:legendEntry>
      <c:layout/>
      <c:overlay val="0"/>
      <c:spPr>
        <a:noFill/>
        <a:ln>
          <a:noFill/>
        </a:ln>
        <a:effectLst/>
      </c:spPr>
      <c:txPr>
        <a:bodyPr rot="0" vert="horz"/>
        <a:lstStyle/>
        <a:p>
          <a:pPr>
            <a:defRPr/>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Quals!$B$43</c:f>
              <c:strCache>
                <c:ptCount val="1"/>
                <c:pt idx="0">
                  <c:v>LCR</c:v>
                </c:pt>
              </c:strCache>
            </c:strRef>
          </c:tx>
          <c:spPr>
            <a:solidFill>
              <a:srgbClr val="993189"/>
            </a:solidFill>
            <a:ln>
              <a:noFill/>
            </a:ln>
            <a:effectLst/>
          </c:spPr>
          <c:invertIfNegative val="0"/>
          <c:cat>
            <c:strRef>
              <c:f>Quals!$C$42:$G$42</c:f>
              <c:strCache>
                <c:ptCount val="5"/>
                <c:pt idx="0">
                  <c:v>% with NVQ4+ - aged 16-64</c:v>
                </c:pt>
                <c:pt idx="1">
                  <c:v>% with NVQ3 only - aged 16-64</c:v>
                </c:pt>
                <c:pt idx="2">
                  <c:v>% with NVQ2 only - aged 16-64</c:v>
                </c:pt>
                <c:pt idx="3">
                  <c:v>% with NVQ1 only - aged 16-64</c:v>
                </c:pt>
                <c:pt idx="4">
                  <c:v>% with no qualifications (NVQ) - aged 16-64</c:v>
                </c:pt>
              </c:strCache>
            </c:strRef>
          </c:cat>
          <c:val>
            <c:numRef>
              <c:f>Quals!$C$43:$G$43</c:f>
              <c:numCache>
                <c:formatCode>0%</c:formatCode>
                <c:ptCount val="5"/>
                <c:pt idx="0">
                  <c:v>0.32899999999999996</c:v>
                </c:pt>
                <c:pt idx="1">
                  <c:v>0.17600000000000002</c:v>
                </c:pt>
                <c:pt idx="2">
                  <c:v>0.19399999999999998</c:v>
                </c:pt>
                <c:pt idx="3">
                  <c:v>0.1</c:v>
                </c:pt>
                <c:pt idx="4">
                  <c:v>0.107</c:v>
                </c:pt>
              </c:numCache>
            </c:numRef>
          </c:val>
          <c:extLst>
            <c:ext xmlns:c16="http://schemas.microsoft.com/office/drawing/2014/chart" uri="{C3380CC4-5D6E-409C-BE32-E72D297353CC}">
              <c16:uniqueId val="{00000000-3AC5-48E8-9FA0-89915F92CE51}"/>
            </c:ext>
          </c:extLst>
        </c:ser>
        <c:ser>
          <c:idx val="1"/>
          <c:order val="1"/>
          <c:tx>
            <c:strRef>
              <c:f>Quals!$B$44</c:f>
              <c:strCache>
                <c:ptCount val="1"/>
                <c:pt idx="0">
                  <c:v>North West </c:v>
                </c:pt>
              </c:strCache>
            </c:strRef>
          </c:tx>
          <c:spPr>
            <a:solidFill>
              <a:srgbClr val="4D529F"/>
            </a:solidFill>
            <a:ln>
              <a:noFill/>
            </a:ln>
            <a:effectLst/>
          </c:spPr>
          <c:invertIfNegative val="0"/>
          <c:cat>
            <c:strRef>
              <c:f>Quals!$C$42:$G$42</c:f>
              <c:strCache>
                <c:ptCount val="5"/>
                <c:pt idx="0">
                  <c:v>% with NVQ4+ - aged 16-64</c:v>
                </c:pt>
                <c:pt idx="1">
                  <c:v>% with NVQ3 only - aged 16-64</c:v>
                </c:pt>
                <c:pt idx="2">
                  <c:v>% with NVQ2 only - aged 16-64</c:v>
                </c:pt>
                <c:pt idx="3">
                  <c:v>% with NVQ1 only - aged 16-64</c:v>
                </c:pt>
                <c:pt idx="4">
                  <c:v>% with no qualifications (NVQ) - aged 16-64</c:v>
                </c:pt>
              </c:strCache>
            </c:strRef>
          </c:cat>
          <c:val>
            <c:numRef>
              <c:f>Quals!$C$44:$G$44</c:f>
              <c:numCache>
                <c:formatCode>0%</c:formatCode>
                <c:ptCount val="5"/>
                <c:pt idx="0">
                  <c:v>0.35499999999999998</c:v>
                </c:pt>
                <c:pt idx="1">
                  <c:v>0.17899999999999999</c:v>
                </c:pt>
                <c:pt idx="2">
                  <c:v>0.17399999999999999</c:v>
                </c:pt>
                <c:pt idx="3">
                  <c:v>0.107</c:v>
                </c:pt>
                <c:pt idx="4">
                  <c:v>9.0999999999999998E-2</c:v>
                </c:pt>
              </c:numCache>
            </c:numRef>
          </c:val>
          <c:extLst>
            <c:ext xmlns:c16="http://schemas.microsoft.com/office/drawing/2014/chart" uri="{C3380CC4-5D6E-409C-BE32-E72D297353CC}">
              <c16:uniqueId val="{00000001-3AC5-48E8-9FA0-89915F92CE51}"/>
            </c:ext>
          </c:extLst>
        </c:ser>
        <c:ser>
          <c:idx val="2"/>
          <c:order val="2"/>
          <c:tx>
            <c:strRef>
              <c:f>Quals!$B$45</c:f>
              <c:strCache>
                <c:ptCount val="1"/>
                <c:pt idx="0">
                  <c:v>UK </c:v>
                </c:pt>
              </c:strCache>
            </c:strRef>
          </c:tx>
          <c:spPr>
            <a:solidFill>
              <a:srgbClr val="CCC72D"/>
            </a:solidFill>
            <a:ln>
              <a:noFill/>
            </a:ln>
            <a:effectLst/>
          </c:spPr>
          <c:invertIfNegative val="0"/>
          <c:cat>
            <c:strRef>
              <c:f>Quals!$C$42:$G$42</c:f>
              <c:strCache>
                <c:ptCount val="5"/>
                <c:pt idx="0">
                  <c:v>% with NVQ4+ - aged 16-64</c:v>
                </c:pt>
                <c:pt idx="1">
                  <c:v>% with NVQ3 only - aged 16-64</c:v>
                </c:pt>
                <c:pt idx="2">
                  <c:v>% with NVQ2 only - aged 16-64</c:v>
                </c:pt>
                <c:pt idx="3">
                  <c:v>% with NVQ1 only - aged 16-64</c:v>
                </c:pt>
                <c:pt idx="4">
                  <c:v>% with no qualifications (NVQ) - aged 16-64</c:v>
                </c:pt>
              </c:strCache>
            </c:strRef>
          </c:cat>
          <c:val>
            <c:numRef>
              <c:f>Quals!$C$45:$G$45</c:f>
              <c:numCache>
                <c:formatCode>0%</c:formatCode>
                <c:ptCount val="5"/>
                <c:pt idx="0">
                  <c:v>0.39200000000000002</c:v>
                </c:pt>
                <c:pt idx="1">
                  <c:v>0.17</c:v>
                </c:pt>
                <c:pt idx="2">
                  <c:v>0.158</c:v>
                </c:pt>
                <c:pt idx="3">
                  <c:v>0.10400000000000001</c:v>
                </c:pt>
                <c:pt idx="4">
                  <c:v>0.08</c:v>
                </c:pt>
              </c:numCache>
            </c:numRef>
          </c:val>
          <c:extLst>
            <c:ext xmlns:c16="http://schemas.microsoft.com/office/drawing/2014/chart" uri="{C3380CC4-5D6E-409C-BE32-E72D297353CC}">
              <c16:uniqueId val="{00000002-3AC5-48E8-9FA0-89915F92CE51}"/>
            </c:ext>
          </c:extLst>
        </c:ser>
        <c:dLbls>
          <c:showLegendKey val="0"/>
          <c:showVal val="0"/>
          <c:showCatName val="0"/>
          <c:showSerName val="0"/>
          <c:showPercent val="0"/>
          <c:showBubbleSize val="0"/>
        </c:dLbls>
        <c:gapWidth val="219"/>
        <c:overlap val="-27"/>
        <c:axId val="505416800"/>
        <c:axId val="505421064"/>
      </c:barChart>
      <c:catAx>
        <c:axId val="50541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5421064"/>
        <c:crosses val="autoZero"/>
        <c:auto val="1"/>
        <c:lblAlgn val="ctr"/>
        <c:lblOffset val="100"/>
        <c:noMultiLvlLbl val="0"/>
      </c:catAx>
      <c:valAx>
        <c:axId val="505421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5416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7E5A3B80-CB0B-48CB-98D8-E0164E215BDB}" type="datetimeFigureOut">
              <a:rPr lang="en-GB" smtClean="0"/>
              <a:t>14/10/2019</a:t>
            </a:fld>
            <a:endParaRPr lang="en-GB" dirty="0"/>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0E221C64-4FE0-4A32-9AE6-4D1EC98EB730}" type="slidenum">
              <a:rPr lang="en-GB" smtClean="0"/>
              <a:t>‹#›</a:t>
            </a:fld>
            <a:endParaRPr lang="en-GB" dirty="0"/>
          </a:p>
        </p:txBody>
      </p:sp>
    </p:spTree>
    <p:extLst>
      <p:ext uri="{BB962C8B-B14F-4D97-AF65-F5344CB8AC3E}">
        <p14:creationId xmlns:p14="http://schemas.microsoft.com/office/powerpoint/2010/main" val="3589275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05BF422F-98A5-A840-A47F-0DA087931F71}" type="datetimeFigureOut">
              <a:rPr lang="en-US" smtClean="0"/>
              <a:t>10/14/2019</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3"/>
            <a:ext cx="5435600" cy="39004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9113"/>
            <a:ext cx="2944813"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100" y="9409113"/>
            <a:ext cx="2944813" cy="496887"/>
          </a:xfrm>
          <a:prstGeom prst="rect">
            <a:avLst/>
          </a:prstGeom>
        </p:spPr>
        <p:txBody>
          <a:bodyPr vert="horz" lIns="91440" tIns="45720" rIns="91440" bIns="45720" rtlCol="0" anchor="b"/>
          <a:lstStyle>
            <a:lvl1pPr algn="r">
              <a:defRPr sz="1200"/>
            </a:lvl1pPr>
          </a:lstStyle>
          <a:p>
            <a:fld id="{F6966EC5-4E05-CC41-9349-4ED5046DD088}" type="slidenum">
              <a:rPr lang="en-US" smtClean="0"/>
              <a:t>‹#›</a:t>
            </a:fld>
            <a:endParaRPr lang="en-US"/>
          </a:p>
        </p:txBody>
      </p:sp>
    </p:spTree>
    <p:extLst>
      <p:ext uri="{BB962C8B-B14F-4D97-AF65-F5344CB8AC3E}">
        <p14:creationId xmlns:p14="http://schemas.microsoft.com/office/powerpoint/2010/main" val="52344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a:t>
            </a:fld>
            <a:endParaRPr lang="en-US"/>
          </a:p>
        </p:txBody>
      </p:sp>
    </p:spTree>
    <p:extLst>
      <p:ext uri="{BB962C8B-B14F-4D97-AF65-F5344CB8AC3E}">
        <p14:creationId xmlns:p14="http://schemas.microsoft.com/office/powerpoint/2010/main" val="351495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15</a:t>
            </a:fld>
            <a:endParaRPr lang="en-US"/>
          </a:p>
        </p:txBody>
      </p:sp>
    </p:spTree>
    <p:extLst>
      <p:ext uri="{BB962C8B-B14F-4D97-AF65-F5344CB8AC3E}">
        <p14:creationId xmlns:p14="http://schemas.microsoft.com/office/powerpoint/2010/main" val="427091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16</a:t>
            </a:fld>
            <a:endParaRPr lang="en-US"/>
          </a:p>
        </p:txBody>
      </p:sp>
    </p:spTree>
    <p:extLst>
      <p:ext uri="{BB962C8B-B14F-4D97-AF65-F5344CB8AC3E}">
        <p14:creationId xmlns:p14="http://schemas.microsoft.com/office/powerpoint/2010/main" val="1940148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18</a:t>
            </a:fld>
            <a:endParaRPr lang="en-US"/>
          </a:p>
        </p:txBody>
      </p:sp>
    </p:spTree>
    <p:extLst>
      <p:ext uri="{BB962C8B-B14F-4D97-AF65-F5344CB8AC3E}">
        <p14:creationId xmlns:p14="http://schemas.microsoft.com/office/powerpoint/2010/main" val="1763633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20</a:t>
            </a:fld>
            <a:endParaRPr lang="en-US"/>
          </a:p>
        </p:txBody>
      </p:sp>
    </p:spTree>
    <p:extLst>
      <p:ext uri="{BB962C8B-B14F-4D97-AF65-F5344CB8AC3E}">
        <p14:creationId xmlns:p14="http://schemas.microsoft.com/office/powerpoint/2010/main" val="83693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22</a:t>
            </a:fld>
            <a:endParaRPr lang="en-US"/>
          </a:p>
        </p:txBody>
      </p:sp>
    </p:spTree>
    <p:extLst>
      <p:ext uri="{BB962C8B-B14F-4D97-AF65-F5344CB8AC3E}">
        <p14:creationId xmlns:p14="http://schemas.microsoft.com/office/powerpoint/2010/main" val="116480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23</a:t>
            </a:fld>
            <a:endParaRPr lang="en-US"/>
          </a:p>
        </p:txBody>
      </p:sp>
    </p:spTree>
    <p:extLst>
      <p:ext uri="{BB962C8B-B14F-4D97-AF65-F5344CB8AC3E}">
        <p14:creationId xmlns:p14="http://schemas.microsoft.com/office/powerpoint/2010/main" val="76634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24</a:t>
            </a:fld>
            <a:endParaRPr lang="en-US"/>
          </a:p>
        </p:txBody>
      </p:sp>
    </p:spTree>
    <p:extLst>
      <p:ext uri="{BB962C8B-B14F-4D97-AF65-F5344CB8AC3E}">
        <p14:creationId xmlns:p14="http://schemas.microsoft.com/office/powerpoint/2010/main" val="90351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25</a:t>
            </a:fld>
            <a:endParaRPr lang="en-US"/>
          </a:p>
        </p:txBody>
      </p:sp>
    </p:spTree>
    <p:extLst>
      <p:ext uri="{BB962C8B-B14F-4D97-AF65-F5344CB8AC3E}">
        <p14:creationId xmlns:p14="http://schemas.microsoft.com/office/powerpoint/2010/main" val="262955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26</a:t>
            </a:fld>
            <a:endParaRPr lang="en-US"/>
          </a:p>
        </p:txBody>
      </p:sp>
    </p:spTree>
    <p:extLst>
      <p:ext uri="{BB962C8B-B14F-4D97-AF65-F5344CB8AC3E}">
        <p14:creationId xmlns:p14="http://schemas.microsoft.com/office/powerpoint/2010/main" val="405513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27</a:t>
            </a:fld>
            <a:endParaRPr lang="en-US"/>
          </a:p>
        </p:txBody>
      </p:sp>
    </p:spTree>
    <p:extLst>
      <p:ext uri="{BB962C8B-B14F-4D97-AF65-F5344CB8AC3E}">
        <p14:creationId xmlns:p14="http://schemas.microsoft.com/office/powerpoint/2010/main" val="214478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a:t>
            </a:fld>
            <a:endParaRPr lang="en-US"/>
          </a:p>
        </p:txBody>
      </p:sp>
    </p:spTree>
    <p:extLst>
      <p:ext uri="{BB962C8B-B14F-4D97-AF65-F5344CB8AC3E}">
        <p14:creationId xmlns:p14="http://schemas.microsoft.com/office/powerpoint/2010/main" val="1298331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28</a:t>
            </a:fld>
            <a:endParaRPr lang="en-US"/>
          </a:p>
        </p:txBody>
      </p:sp>
    </p:spTree>
    <p:extLst>
      <p:ext uri="{BB962C8B-B14F-4D97-AF65-F5344CB8AC3E}">
        <p14:creationId xmlns:p14="http://schemas.microsoft.com/office/powerpoint/2010/main" val="833559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29</a:t>
            </a:fld>
            <a:endParaRPr lang="en-US"/>
          </a:p>
        </p:txBody>
      </p:sp>
    </p:spTree>
    <p:extLst>
      <p:ext uri="{BB962C8B-B14F-4D97-AF65-F5344CB8AC3E}">
        <p14:creationId xmlns:p14="http://schemas.microsoft.com/office/powerpoint/2010/main" val="1934379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30</a:t>
            </a:fld>
            <a:endParaRPr lang="en-US"/>
          </a:p>
        </p:txBody>
      </p:sp>
    </p:spTree>
    <p:extLst>
      <p:ext uri="{BB962C8B-B14F-4D97-AF65-F5344CB8AC3E}">
        <p14:creationId xmlns:p14="http://schemas.microsoft.com/office/powerpoint/2010/main" val="311916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31</a:t>
            </a:fld>
            <a:endParaRPr lang="en-US"/>
          </a:p>
        </p:txBody>
      </p:sp>
    </p:spTree>
    <p:extLst>
      <p:ext uri="{BB962C8B-B14F-4D97-AF65-F5344CB8AC3E}">
        <p14:creationId xmlns:p14="http://schemas.microsoft.com/office/powerpoint/2010/main" val="9287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33</a:t>
            </a:fld>
            <a:endParaRPr lang="en-US"/>
          </a:p>
        </p:txBody>
      </p:sp>
    </p:spTree>
    <p:extLst>
      <p:ext uri="{BB962C8B-B14F-4D97-AF65-F5344CB8AC3E}">
        <p14:creationId xmlns:p14="http://schemas.microsoft.com/office/powerpoint/2010/main" val="22227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new</a:t>
            </a:r>
            <a:r>
              <a:rPr lang="en-GB" baseline="0" dirty="0" smtClean="0"/>
              <a:t> Index of Multiple Deprivation maps – just highlighting spatially the deep rooted issues across the City Region, and the next slide showing the difference between 2015 and 2019 – but in effect, the issues have been entrenched and exacerbated across many decades.  </a:t>
            </a:r>
            <a:endParaRPr lang="en-GB" dirty="0"/>
          </a:p>
        </p:txBody>
      </p:sp>
      <p:sp>
        <p:nvSpPr>
          <p:cNvPr id="4" name="Slide Number Placeholder 3"/>
          <p:cNvSpPr>
            <a:spLocks noGrp="1"/>
          </p:cNvSpPr>
          <p:nvPr>
            <p:ph type="sldNum" sz="quarter" idx="10"/>
          </p:nvPr>
        </p:nvSpPr>
        <p:spPr/>
        <p:txBody>
          <a:bodyPr/>
          <a:lstStyle/>
          <a:p>
            <a:pPr marL="0" marR="0" lvl="0" indent="0" algn="r" defTabSz="519454" rtl="0" eaLnBrk="1" fontAlgn="auto" latinLnBrk="0" hangingPunct="1">
              <a:lnSpc>
                <a:spcPct val="100000"/>
              </a:lnSpc>
              <a:spcBef>
                <a:spcPts val="0"/>
              </a:spcBef>
              <a:spcAft>
                <a:spcPts val="0"/>
              </a:spcAft>
              <a:buClrTx/>
              <a:buSzTx/>
              <a:buFontTx/>
              <a:buNone/>
              <a:tabLst/>
              <a:defRPr/>
            </a:pPr>
            <a:fld id="{F6966EC5-4E05-CC41-9349-4ED5046DD0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1945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0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39033" rtl="0" eaLnBrk="1" fontAlgn="auto" latinLnBrk="0" hangingPunct="1">
              <a:lnSpc>
                <a:spcPct val="100000"/>
              </a:lnSpc>
              <a:spcBef>
                <a:spcPts val="0"/>
              </a:spcBef>
              <a:spcAft>
                <a:spcPts val="0"/>
              </a:spcAft>
              <a:buClrTx/>
              <a:buSzTx/>
              <a:buFontTx/>
              <a:buNone/>
              <a:tabLst/>
              <a:defRPr/>
            </a:pPr>
            <a:r>
              <a:rPr lang="en-GB" dirty="0" smtClean="0"/>
              <a:t>Red shows where areas</a:t>
            </a:r>
            <a:r>
              <a:rPr lang="en-GB" baseline="0" dirty="0" smtClean="0"/>
              <a:t> have got worse, blue where improvement since 2015. Key messages are that </a:t>
            </a:r>
            <a:r>
              <a:rPr lang="en-GB" sz="1400" kern="1200" dirty="0" smtClean="0">
                <a:solidFill>
                  <a:schemeClr val="tx1"/>
                </a:solidFill>
                <a:effectLst/>
                <a:latin typeface="+mn-lt"/>
                <a:ea typeface="+mn-ea"/>
                <a:cs typeface="+mn-cs"/>
              </a:rPr>
              <a:t>improvement in LCR is lagging behind other areas of the country. National picture is that many urban have seen increases in relative deprivation, whilst London and rural areas have seen the greatest decreases and are less deprived now compared to 2015.</a:t>
            </a:r>
          </a:p>
          <a:p>
            <a:endParaRPr lang="en-GB" dirty="0"/>
          </a:p>
        </p:txBody>
      </p:sp>
      <p:sp>
        <p:nvSpPr>
          <p:cNvPr id="4" name="Slide Number Placeholder 3"/>
          <p:cNvSpPr>
            <a:spLocks noGrp="1"/>
          </p:cNvSpPr>
          <p:nvPr>
            <p:ph type="sldNum" sz="quarter" idx="10"/>
          </p:nvPr>
        </p:nvSpPr>
        <p:spPr/>
        <p:txBody>
          <a:bodyPr/>
          <a:lstStyle/>
          <a:p>
            <a:pPr marL="0" marR="0" lvl="0" indent="0" algn="r" defTabSz="519454" rtl="0" eaLnBrk="1" fontAlgn="auto" latinLnBrk="0" hangingPunct="1">
              <a:lnSpc>
                <a:spcPct val="100000"/>
              </a:lnSpc>
              <a:spcBef>
                <a:spcPts val="0"/>
              </a:spcBef>
              <a:spcAft>
                <a:spcPts val="0"/>
              </a:spcAft>
              <a:buClrTx/>
              <a:buSzTx/>
              <a:buFontTx/>
              <a:buNone/>
              <a:tabLst/>
              <a:defRPr/>
            </a:pPr>
            <a:fld id="{F6966EC5-4E05-CC41-9349-4ED5046DD0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194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26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9</a:t>
            </a:fld>
            <a:endParaRPr lang="en-US"/>
          </a:p>
        </p:txBody>
      </p:sp>
    </p:spTree>
    <p:extLst>
      <p:ext uri="{BB962C8B-B14F-4D97-AF65-F5344CB8AC3E}">
        <p14:creationId xmlns:p14="http://schemas.microsoft.com/office/powerpoint/2010/main" val="69783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10</a:t>
            </a:fld>
            <a:endParaRPr lang="en-US"/>
          </a:p>
        </p:txBody>
      </p:sp>
    </p:spTree>
    <p:extLst>
      <p:ext uri="{BB962C8B-B14F-4D97-AF65-F5344CB8AC3E}">
        <p14:creationId xmlns:p14="http://schemas.microsoft.com/office/powerpoint/2010/main" val="156128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11</a:t>
            </a:fld>
            <a:endParaRPr lang="en-US"/>
          </a:p>
        </p:txBody>
      </p:sp>
    </p:spTree>
    <p:extLst>
      <p:ext uri="{BB962C8B-B14F-4D97-AF65-F5344CB8AC3E}">
        <p14:creationId xmlns:p14="http://schemas.microsoft.com/office/powerpoint/2010/main" val="413061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12</a:t>
            </a:fld>
            <a:endParaRPr lang="en-US"/>
          </a:p>
        </p:txBody>
      </p:sp>
    </p:spTree>
    <p:extLst>
      <p:ext uri="{BB962C8B-B14F-4D97-AF65-F5344CB8AC3E}">
        <p14:creationId xmlns:p14="http://schemas.microsoft.com/office/powerpoint/2010/main" val="264086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966EC5-4E05-CC41-9349-4ED5046DD088}" type="slidenum">
              <a:rPr lang="en-US" smtClean="0"/>
              <a:t>14</a:t>
            </a:fld>
            <a:endParaRPr lang="en-US"/>
          </a:p>
        </p:txBody>
      </p:sp>
    </p:spTree>
    <p:extLst>
      <p:ext uri="{BB962C8B-B14F-4D97-AF65-F5344CB8AC3E}">
        <p14:creationId xmlns:p14="http://schemas.microsoft.com/office/powerpoint/2010/main" val="330726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20115" y="528457"/>
            <a:ext cx="9642548" cy="1066431"/>
          </a:xfrm>
        </p:spPr>
        <p:txBody>
          <a:bodyPr>
            <a:noAutofit/>
          </a:bodyPr>
          <a:lstStyle>
            <a:lvl1pPr algn="r">
              <a:defRPr sz="3200" b="1">
                <a:latin typeface="Arial" panose="020B0604020202020204" pitchFamily="34" charset="0"/>
                <a:cs typeface="Arial" panose="020B0604020202020204" pitchFamily="34" charset="0"/>
              </a:defRPr>
            </a:lvl1pPr>
          </a:lstStyle>
          <a:p>
            <a:r>
              <a:rPr lang="en-GB" dirty="0"/>
              <a:t>Click to edit</a:t>
            </a:r>
            <a:br>
              <a:rPr lang="en-GB" dirty="0"/>
            </a:br>
            <a:r>
              <a:rPr lang="en-GB" dirty="0"/>
              <a:t>title</a:t>
            </a:r>
            <a:endParaRPr lang="en-US" dirty="0"/>
          </a:p>
        </p:txBody>
      </p:sp>
      <p:sp>
        <p:nvSpPr>
          <p:cNvPr id="9" name="Text Placeholder 8"/>
          <p:cNvSpPr>
            <a:spLocks noGrp="1"/>
          </p:cNvSpPr>
          <p:nvPr>
            <p:ph type="body" sz="quarter" idx="11" hasCustomPrompt="1"/>
          </p:nvPr>
        </p:nvSpPr>
        <p:spPr>
          <a:xfrm>
            <a:off x="6248401" y="1722438"/>
            <a:ext cx="5113867" cy="512762"/>
          </a:xfrm>
        </p:spPr>
        <p:txBody>
          <a:bodyPr/>
          <a:lstStyle>
            <a:lvl1pPr marL="0" indent="0">
              <a:buNone/>
              <a:defRPr/>
            </a:lvl1pPr>
          </a:lstStyle>
          <a:p>
            <a:pPr lvl="0"/>
            <a:r>
              <a:rPr lang="en-US" dirty="0"/>
              <a:t>Click </a:t>
            </a:r>
            <a:r>
              <a:rPr lang="en-US"/>
              <a:t>to edit speaker </a:t>
            </a:r>
            <a:endParaRPr lang="en-GB" dirty="0"/>
          </a:p>
        </p:txBody>
      </p:sp>
    </p:spTree>
    <p:extLst>
      <p:ext uri="{BB962C8B-B14F-4D97-AF65-F5344CB8AC3E}">
        <p14:creationId xmlns:p14="http://schemas.microsoft.com/office/powerpoint/2010/main" val="378195681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2464" y="1175658"/>
            <a:ext cx="10363200" cy="1184988"/>
          </a:xfrm>
        </p:spPr>
        <p:txBody>
          <a:bodyPr/>
          <a:lstStyle>
            <a:lvl1pPr algn="r">
              <a:defRPr>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04971" y="4929198"/>
            <a:ext cx="8534400" cy="97156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00419C62-0700-4CBC-8742-66D05C880F69}" type="datetimeFigureOut">
              <a:rPr lang="en-US" smtClean="0"/>
              <a:pPr/>
              <a:t>10/14/2019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C8EC58-9D40-47E2-8708-177B91E80523}" type="slidenum">
              <a:rPr lang="en-GB" smtClean="0"/>
              <a:pPr/>
              <a:t>‹#›</a:t>
            </a:fld>
            <a:endParaRPr lang="en-GB"/>
          </a:p>
        </p:txBody>
      </p:sp>
    </p:spTree>
    <p:extLst>
      <p:ext uri="{BB962C8B-B14F-4D97-AF65-F5344CB8AC3E}">
        <p14:creationId xmlns:p14="http://schemas.microsoft.com/office/powerpoint/2010/main" val="193558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20116" y="528459"/>
            <a:ext cx="9642548" cy="1066431"/>
          </a:xfrm>
        </p:spPr>
        <p:txBody>
          <a:bodyPr>
            <a:noAutofit/>
          </a:bodyPr>
          <a:lstStyle>
            <a:lvl1pPr algn="r">
              <a:defRPr sz="3599" b="1">
                <a:latin typeface="Arial" panose="020B0604020202020204" pitchFamily="34" charset="0"/>
                <a:cs typeface="Arial" panose="020B0604020202020204" pitchFamily="34" charset="0"/>
              </a:defRPr>
            </a:lvl1pPr>
          </a:lstStyle>
          <a:p>
            <a:r>
              <a:rPr lang="en-GB" dirty="0"/>
              <a:t>Click to edit</a:t>
            </a:r>
            <a:br>
              <a:rPr lang="en-GB" dirty="0"/>
            </a:br>
            <a:r>
              <a:rPr lang="en-GB" dirty="0"/>
              <a:t>title</a:t>
            </a:r>
            <a:endParaRPr lang="en-US" dirty="0"/>
          </a:p>
        </p:txBody>
      </p:sp>
      <p:sp>
        <p:nvSpPr>
          <p:cNvPr id="9" name="Text Placeholder 8"/>
          <p:cNvSpPr>
            <a:spLocks noGrp="1"/>
          </p:cNvSpPr>
          <p:nvPr>
            <p:ph type="body" sz="quarter" idx="11" hasCustomPrompt="1"/>
          </p:nvPr>
        </p:nvSpPr>
        <p:spPr>
          <a:xfrm>
            <a:off x="6248403" y="1722439"/>
            <a:ext cx="5113867" cy="512762"/>
          </a:xfrm>
        </p:spPr>
        <p:txBody>
          <a:bodyPr/>
          <a:lstStyle>
            <a:lvl1pPr marL="0" indent="0" algn="r">
              <a:buNone/>
              <a:defRPr>
                <a:solidFill>
                  <a:schemeClr val="tx1"/>
                </a:solidFill>
              </a:defRPr>
            </a:lvl1pPr>
          </a:lstStyle>
          <a:p>
            <a:pPr lvl="0"/>
            <a:r>
              <a:rPr lang="en-US" dirty="0"/>
              <a:t>Click to edit speaker </a:t>
            </a:r>
            <a:endParaRPr lang="en-GB" dirty="0"/>
          </a:p>
        </p:txBody>
      </p:sp>
    </p:spTree>
    <p:extLst>
      <p:ext uri="{BB962C8B-B14F-4D97-AF65-F5344CB8AC3E}">
        <p14:creationId xmlns:p14="http://schemas.microsoft.com/office/powerpoint/2010/main" val="1844227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599" b="1"/>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699">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45076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4499" b="1" cap="all"/>
            </a:lvl1pPr>
          </a:lstStyle>
          <a:p>
            <a:r>
              <a:rPr lang="en-GB" dirty="0"/>
              <a:t>Click to edit Master title style</a:t>
            </a:r>
            <a:endParaRPr lang="en-US" dirty="0"/>
          </a:p>
        </p:txBody>
      </p:sp>
      <p:sp>
        <p:nvSpPr>
          <p:cNvPr id="3" name="Text Placeholder 2"/>
          <p:cNvSpPr>
            <a:spLocks noGrp="1"/>
          </p:cNvSpPr>
          <p:nvPr>
            <p:ph type="body" idx="1"/>
          </p:nvPr>
        </p:nvSpPr>
        <p:spPr>
          <a:xfrm>
            <a:off x="963085" y="2906719"/>
            <a:ext cx="10363200" cy="1500187"/>
          </a:xfrm>
        </p:spPr>
        <p:txBody>
          <a:bodyPr anchor="b"/>
          <a:lstStyle>
            <a:lvl1pPr marL="0" indent="0">
              <a:buNone/>
              <a:defRPr sz="2300">
                <a:solidFill>
                  <a:schemeClr val="tx1">
                    <a:tint val="75000"/>
                  </a:schemeClr>
                </a:solidFill>
              </a:defRPr>
            </a:lvl1pPr>
            <a:lvl2pPr marL="519350" indent="0">
              <a:buNone/>
              <a:defRPr sz="2000">
                <a:solidFill>
                  <a:schemeClr val="tx1">
                    <a:tint val="75000"/>
                  </a:schemeClr>
                </a:solidFill>
              </a:defRPr>
            </a:lvl2pPr>
            <a:lvl3pPr marL="1038700" indent="0">
              <a:buNone/>
              <a:defRPr sz="1800">
                <a:solidFill>
                  <a:schemeClr val="tx1">
                    <a:tint val="75000"/>
                  </a:schemeClr>
                </a:solidFill>
              </a:defRPr>
            </a:lvl3pPr>
            <a:lvl4pPr marL="1558050" indent="0">
              <a:buNone/>
              <a:defRPr sz="1600">
                <a:solidFill>
                  <a:schemeClr val="tx1">
                    <a:tint val="75000"/>
                  </a:schemeClr>
                </a:solidFill>
              </a:defRPr>
            </a:lvl4pPr>
            <a:lvl5pPr marL="2077401" indent="0">
              <a:buNone/>
              <a:defRPr sz="1600">
                <a:solidFill>
                  <a:schemeClr val="tx1">
                    <a:tint val="75000"/>
                  </a:schemeClr>
                </a:solidFill>
              </a:defRPr>
            </a:lvl5pPr>
            <a:lvl6pPr marL="2596751" indent="0">
              <a:buNone/>
              <a:defRPr sz="1600">
                <a:solidFill>
                  <a:schemeClr val="tx1">
                    <a:tint val="75000"/>
                  </a:schemeClr>
                </a:solidFill>
              </a:defRPr>
            </a:lvl6pPr>
            <a:lvl7pPr marL="3116101" indent="0">
              <a:buNone/>
              <a:defRPr sz="1600">
                <a:solidFill>
                  <a:schemeClr val="tx1">
                    <a:tint val="75000"/>
                  </a:schemeClr>
                </a:solidFill>
              </a:defRPr>
            </a:lvl7pPr>
            <a:lvl8pPr marL="3635451" indent="0">
              <a:buNone/>
              <a:defRPr sz="1600">
                <a:solidFill>
                  <a:schemeClr val="tx1">
                    <a:tint val="75000"/>
                  </a:schemeClr>
                </a:solidFill>
              </a:defRPr>
            </a:lvl8pPr>
            <a:lvl9pPr marL="4154801"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138917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1" y="1600206"/>
            <a:ext cx="5384800" cy="4525963"/>
          </a:xfrm>
        </p:spPr>
        <p:txBody>
          <a:bodyPr/>
          <a:lstStyle>
            <a:lvl1pPr>
              <a:defRPr sz="3199"/>
            </a:lvl1pPr>
            <a:lvl2pPr>
              <a:defRPr sz="2699"/>
            </a:lvl2pPr>
            <a:lvl3pPr>
              <a:defRPr sz="23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199"/>
            </a:lvl1pPr>
            <a:lvl2pPr>
              <a:defRPr sz="2699"/>
            </a:lvl2pPr>
            <a:lvl3pPr>
              <a:defRPr sz="23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423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699" b="1"/>
            </a:lvl1pPr>
            <a:lvl2pPr marL="519350" indent="0">
              <a:buNone/>
              <a:defRPr sz="2300" b="1"/>
            </a:lvl2pPr>
            <a:lvl3pPr marL="1038700" indent="0">
              <a:buNone/>
              <a:defRPr sz="2000" b="1"/>
            </a:lvl3pPr>
            <a:lvl4pPr marL="1558050" indent="0">
              <a:buNone/>
              <a:defRPr sz="1800" b="1"/>
            </a:lvl4pPr>
            <a:lvl5pPr marL="2077401" indent="0">
              <a:buNone/>
              <a:defRPr sz="1800" b="1"/>
            </a:lvl5pPr>
            <a:lvl6pPr marL="2596751" indent="0">
              <a:buNone/>
              <a:defRPr sz="1800" b="1"/>
            </a:lvl6pPr>
            <a:lvl7pPr marL="3116101" indent="0">
              <a:buNone/>
              <a:defRPr sz="1800" b="1"/>
            </a:lvl7pPr>
            <a:lvl8pPr marL="3635451" indent="0">
              <a:buNone/>
              <a:defRPr sz="1800" b="1"/>
            </a:lvl8pPr>
            <a:lvl9pPr marL="4154801" indent="0">
              <a:buNone/>
              <a:defRPr sz="1800" b="1"/>
            </a:lvl9pPr>
          </a:lstStyle>
          <a:p>
            <a:pPr lvl="0"/>
            <a:r>
              <a:rPr lang="en-GB"/>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699"/>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3" y="1535113"/>
            <a:ext cx="5389032" cy="639762"/>
          </a:xfrm>
        </p:spPr>
        <p:txBody>
          <a:bodyPr anchor="b"/>
          <a:lstStyle>
            <a:lvl1pPr marL="0" indent="0">
              <a:buNone/>
              <a:defRPr sz="2699" b="1"/>
            </a:lvl1pPr>
            <a:lvl2pPr marL="519350" indent="0">
              <a:buNone/>
              <a:defRPr sz="2300" b="1"/>
            </a:lvl2pPr>
            <a:lvl3pPr marL="1038700" indent="0">
              <a:buNone/>
              <a:defRPr sz="2000" b="1"/>
            </a:lvl3pPr>
            <a:lvl4pPr marL="1558050" indent="0">
              <a:buNone/>
              <a:defRPr sz="1800" b="1"/>
            </a:lvl4pPr>
            <a:lvl5pPr marL="2077401" indent="0">
              <a:buNone/>
              <a:defRPr sz="1800" b="1"/>
            </a:lvl5pPr>
            <a:lvl6pPr marL="2596751" indent="0">
              <a:buNone/>
              <a:defRPr sz="1800" b="1"/>
            </a:lvl6pPr>
            <a:lvl7pPr marL="3116101" indent="0">
              <a:buNone/>
              <a:defRPr sz="1800" b="1"/>
            </a:lvl7pPr>
            <a:lvl8pPr marL="3635451" indent="0">
              <a:buNone/>
              <a:defRPr sz="1800" b="1"/>
            </a:lvl8pPr>
            <a:lvl9pPr marL="4154801" indent="0">
              <a:buNone/>
              <a:defRPr sz="1800" b="1"/>
            </a:lvl9pPr>
          </a:lstStyle>
          <a:p>
            <a:pPr lvl="0"/>
            <a:r>
              <a:rPr lang="en-GB"/>
              <a:t>Click to edit Master text styles</a:t>
            </a:r>
          </a:p>
        </p:txBody>
      </p:sp>
      <p:sp>
        <p:nvSpPr>
          <p:cNvPr id="6" name="Content Placeholder 5"/>
          <p:cNvSpPr>
            <a:spLocks noGrp="1"/>
          </p:cNvSpPr>
          <p:nvPr>
            <p:ph sz="quarter" idx="4"/>
          </p:nvPr>
        </p:nvSpPr>
        <p:spPr>
          <a:xfrm>
            <a:off x="6193373" y="2174876"/>
            <a:ext cx="5389032" cy="3951288"/>
          </a:xfrm>
        </p:spPr>
        <p:txBody>
          <a:bodyPr/>
          <a:lstStyle>
            <a:lvl1pPr>
              <a:defRPr sz="2699"/>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40326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855862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5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300" b="1"/>
            </a:lvl1pPr>
          </a:lstStyle>
          <a:p>
            <a:r>
              <a:rPr lang="en-GB"/>
              <a:t>Click to edit Master title style</a:t>
            </a:r>
            <a:endParaRPr lang="en-US"/>
          </a:p>
        </p:txBody>
      </p:sp>
      <p:sp>
        <p:nvSpPr>
          <p:cNvPr id="3" name="Content Placeholder 2"/>
          <p:cNvSpPr>
            <a:spLocks noGrp="1"/>
          </p:cNvSpPr>
          <p:nvPr>
            <p:ph idx="1"/>
          </p:nvPr>
        </p:nvSpPr>
        <p:spPr>
          <a:xfrm>
            <a:off x="4766735" y="273056"/>
            <a:ext cx="6815666" cy="5853113"/>
          </a:xfrm>
        </p:spPr>
        <p:txBody>
          <a:bodyPr/>
          <a:lstStyle>
            <a:lvl1pPr>
              <a:defRPr sz="3599"/>
            </a:lvl1pPr>
            <a:lvl2pPr>
              <a:defRPr sz="3199"/>
            </a:lvl2pPr>
            <a:lvl3pPr>
              <a:defRPr sz="2699"/>
            </a:lvl3pPr>
            <a:lvl4pPr>
              <a:defRPr sz="2300"/>
            </a:lvl4pPr>
            <a:lvl5pPr>
              <a:defRPr sz="2300"/>
            </a:lvl5pPr>
            <a:lvl6pPr>
              <a:defRPr sz="2300"/>
            </a:lvl6pPr>
            <a:lvl7pPr>
              <a:defRPr sz="2300"/>
            </a:lvl7pPr>
            <a:lvl8pPr>
              <a:defRPr sz="2300"/>
            </a:lvl8pPr>
            <a:lvl9pPr>
              <a:defRPr sz="23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2" y="1435104"/>
            <a:ext cx="4011084" cy="4691063"/>
          </a:xfrm>
        </p:spPr>
        <p:txBody>
          <a:bodyPr/>
          <a:lstStyle>
            <a:lvl1pPr marL="0" indent="0">
              <a:buNone/>
              <a:defRPr sz="1600"/>
            </a:lvl1pPr>
            <a:lvl2pPr marL="519350" indent="0">
              <a:buNone/>
              <a:defRPr sz="1400"/>
            </a:lvl2pPr>
            <a:lvl3pPr marL="1038700" indent="0">
              <a:buNone/>
              <a:defRPr sz="1100"/>
            </a:lvl3pPr>
            <a:lvl4pPr marL="1558050" indent="0">
              <a:buNone/>
              <a:defRPr sz="1000"/>
            </a:lvl4pPr>
            <a:lvl5pPr marL="2077401" indent="0">
              <a:buNone/>
              <a:defRPr sz="1000"/>
            </a:lvl5pPr>
            <a:lvl6pPr marL="2596751" indent="0">
              <a:buNone/>
              <a:defRPr sz="1000"/>
            </a:lvl6pPr>
            <a:lvl7pPr marL="3116101" indent="0">
              <a:buNone/>
              <a:defRPr sz="1000"/>
            </a:lvl7pPr>
            <a:lvl8pPr marL="3635451" indent="0">
              <a:buNone/>
              <a:defRPr sz="1000"/>
            </a:lvl8pPr>
            <a:lvl9pPr marL="4154801" indent="0">
              <a:buNone/>
              <a:defRPr sz="1000"/>
            </a:lvl9pPr>
          </a:lstStyle>
          <a:p>
            <a:pPr lvl="0"/>
            <a:r>
              <a:rPr lang="en-GB"/>
              <a:t>Click to edit Master text styles</a:t>
            </a:r>
          </a:p>
        </p:txBody>
      </p:sp>
    </p:spTree>
    <p:extLst>
      <p:ext uri="{BB962C8B-B14F-4D97-AF65-F5344CB8AC3E}">
        <p14:creationId xmlns:p14="http://schemas.microsoft.com/office/powerpoint/2010/main" val="306542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300" b="1"/>
            </a:lvl1pPr>
          </a:lstStyle>
          <a:p>
            <a:r>
              <a:rPr lang="en-GB"/>
              <a:t>Click to edit Master title style</a:t>
            </a:r>
            <a:endParaRPr lang="en-US"/>
          </a:p>
        </p:txBody>
      </p:sp>
      <p:sp>
        <p:nvSpPr>
          <p:cNvPr id="3" name="Picture Placeholder 2"/>
          <p:cNvSpPr>
            <a:spLocks noGrp="1"/>
          </p:cNvSpPr>
          <p:nvPr>
            <p:ph type="pic" idx="1"/>
          </p:nvPr>
        </p:nvSpPr>
        <p:spPr>
          <a:xfrm>
            <a:off x="2389717" y="612776"/>
            <a:ext cx="7315200" cy="4114800"/>
          </a:xfrm>
        </p:spPr>
        <p:txBody>
          <a:bodyPr/>
          <a:lstStyle>
            <a:lvl1pPr marL="0" indent="0">
              <a:buNone/>
              <a:defRPr sz="3599"/>
            </a:lvl1pPr>
            <a:lvl2pPr marL="519350" indent="0">
              <a:buNone/>
              <a:defRPr sz="3199"/>
            </a:lvl2pPr>
            <a:lvl3pPr marL="1038700" indent="0">
              <a:buNone/>
              <a:defRPr sz="2699"/>
            </a:lvl3pPr>
            <a:lvl4pPr marL="1558050" indent="0">
              <a:buNone/>
              <a:defRPr sz="2300"/>
            </a:lvl4pPr>
            <a:lvl5pPr marL="2077401" indent="0">
              <a:buNone/>
              <a:defRPr sz="2300"/>
            </a:lvl5pPr>
            <a:lvl6pPr marL="2596751" indent="0">
              <a:buNone/>
              <a:defRPr sz="2300"/>
            </a:lvl6pPr>
            <a:lvl7pPr marL="3116101" indent="0">
              <a:buNone/>
              <a:defRPr sz="2300"/>
            </a:lvl7pPr>
            <a:lvl8pPr marL="3635451" indent="0">
              <a:buNone/>
              <a:defRPr sz="2300"/>
            </a:lvl8pPr>
            <a:lvl9pPr marL="4154801" indent="0">
              <a:buNone/>
              <a:defRPr sz="23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00"/>
            </a:lvl1pPr>
            <a:lvl2pPr marL="519350" indent="0">
              <a:buNone/>
              <a:defRPr sz="1400"/>
            </a:lvl2pPr>
            <a:lvl3pPr marL="1038700" indent="0">
              <a:buNone/>
              <a:defRPr sz="1100"/>
            </a:lvl3pPr>
            <a:lvl4pPr marL="1558050" indent="0">
              <a:buNone/>
              <a:defRPr sz="1000"/>
            </a:lvl4pPr>
            <a:lvl5pPr marL="2077401" indent="0">
              <a:buNone/>
              <a:defRPr sz="1000"/>
            </a:lvl5pPr>
            <a:lvl6pPr marL="2596751" indent="0">
              <a:buNone/>
              <a:defRPr sz="1000"/>
            </a:lvl6pPr>
            <a:lvl7pPr marL="3116101" indent="0">
              <a:buNone/>
              <a:defRPr sz="1000"/>
            </a:lvl7pPr>
            <a:lvl8pPr marL="3635451" indent="0">
              <a:buNone/>
              <a:defRPr sz="1000"/>
            </a:lvl8pPr>
            <a:lvl9pPr marL="4154801" indent="0">
              <a:buNone/>
              <a:defRPr sz="1000"/>
            </a:lvl9pPr>
          </a:lstStyle>
          <a:p>
            <a:pPr lvl="0"/>
            <a:r>
              <a:rPr lang="en-GB"/>
              <a:t>Click to edit Master text styles</a:t>
            </a:r>
          </a:p>
        </p:txBody>
      </p:sp>
    </p:spTree>
    <p:extLst>
      <p:ext uri="{BB962C8B-B14F-4D97-AF65-F5344CB8AC3E}">
        <p14:creationId xmlns:p14="http://schemas.microsoft.com/office/powerpoint/2010/main" val="53990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4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086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5306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108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513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33277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66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a:t>Click to edit Master text styles</a:t>
            </a:r>
          </a:p>
        </p:txBody>
      </p:sp>
    </p:spTree>
    <p:extLst>
      <p:ext uri="{BB962C8B-B14F-4D97-AF65-F5344CB8AC3E}">
        <p14:creationId xmlns:p14="http://schemas.microsoft.com/office/powerpoint/2010/main" val="155194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a:t>Click to edit Master text styles</a:t>
            </a:r>
          </a:p>
        </p:txBody>
      </p:sp>
    </p:spTree>
    <p:extLst>
      <p:ext uri="{BB962C8B-B14F-4D97-AF65-F5344CB8AC3E}">
        <p14:creationId xmlns:p14="http://schemas.microsoft.com/office/powerpoint/2010/main" val="790517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jp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5" rIns="91429" bIns="45715"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4"/>
            <a:ext cx="10972800" cy="4525963"/>
          </a:xfrm>
          <a:prstGeom prst="rect">
            <a:avLst/>
          </a:prstGeom>
        </p:spPr>
        <p:txBody>
          <a:bodyPr vert="horz" lIns="91429" tIns="45715" rIns="91429" bIns="45715"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4" name="Straight Connector 13"/>
          <p:cNvCxnSpPr/>
          <p:nvPr userDrawn="1"/>
        </p:nvCxnSpPr>
        <p:spPr>
          <a:xfrm>
            <a:off x="491463" y="6141037"/>
            <a:ext cx="11090940" cy="21265"/>
          </a:xfrm>
          <a:prstGeom prst="line">
            <a:avLst/>
          </a:prstGeom>
          <a:ln w="22225" cmpd="sng">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AB353212-FF89-A24E-A380-EDE8405A0888}"/>
              </a:ext>
            </a:extLst>
          </p:cNvPr>
          <p:cNvPicPr>
            <a:picLocks noChangeAspect="1"/>
          </p:cNvPicPr>
          <p:nvPr userDrawn="1"/>
        </p:nvPicPr>
        <p:blipFill rotWithShape="1">
          <a:blip r:embed="rId12"/>
          <a:srcRect l="-1" r="-16037"/>
          <a:stretch/>
        </p:blipFill>
        <p:spPr>
          <a:xfrm>
            <a:off x="742278" y="6177172"/>
            <a:ext cx="3441101" cy="581475"/>
          </a:xfrm>
          <a:prstGeom prst="rect">
            <a:avLst/>
          </a:prstGeom>
        </p:spPr>
      </p:pic>
    </p:spTree>
    <p:extLst>
      <p:ext uri="{BB962C8B-B14F-4D97-AF65-F5344CB8AC3E}">
        <p14:creationId xmlns:p14="http://schemas.microsoft.com/office/powerpoint/2010/main" val="410718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457145"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859" indent="-342859" algn="l" defTabSz="457145" rtl="0" eaLnBrk="1" latinLnBrk="0" hangingPunct="1">
        <a:spcBef>
          <a:spcPct val="20000"/>
        </a:spcBef>
        <a:buFont typeface="Arial"/>
        <a:buChar char="•"/>
        <a:defRPr sz="2400" kern="1200">
          <a:solidFill>
            <a:schemeClr val="bg1">
              <a:lumMod val="50000"/>
            </a:schemeClr>
          </a:solidFill>
          <a:latin typeface="Arial" panose="020B0604020202020204" pitchFamily="34" charset="0"/>
          <a:ea typeface="+mn-ea"/>
          <a:cs typeface="Arial" panose="020B0604020202020204" pitchFamily="34" charset="0"/>
        </a:defRPr>
      </a:lvl1pPr>
      <a:lvl2pPr marL="742861" indent="-285716" algn="l" defTabSz="457145" rtl="0" eaLnBrk="1" latinLnBrk="0" hangingPunct="1">
        <a:spcBef>
          <a:spcPct val="20000"/>
        </a:spcBef>
        <a:buFont typeface="Arial"/>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2863" indent="-228573" algn="l" defTabSz="457145" rtl="0" eaLnBrk="1" latinLnBrk="0" hangingPunct="1">
        <a:spcBef>
          <a:spcPct val="20000"/>
        </a:spcBef>
        <a:buFont typeface="Arial"/>
        <a:buChar char="•"/>
        <a:defRPr sz="1800" kern="1200">
          <a:solidFill>
            <a:schemeClr val="bg1">
              <a:lumMod val="50000"/>
            </a:schemeClr>
          </a:solidFill>
          <a:latin typeface="Arial" panose="020B0604020202020204" pitchFamily="34" charset="0"/>
          <a:ea typeface="+mn-ea"/>
          <a:cs typeface="Arial" panose="020B0604020202020204" pitchFamily="34" charset="0"/>
        </a:defRPr>
      </a:lvl3pPr>
      <a:lvl4pPr marL="1600008" indent="-228573" algn="l" defTabSz="457145" rtl="0" eaLnBrk="1" latinLnBrk="0" hangingPunct="1">
        <a:spcBef>
          <a:spcPct val="20000"/>
        </a:spcBef>
        <a:buFont typeface="Arial"/>
        <a:buChar char="–"/>
        <a:defRPr sz="1600" kern="1200">
          <a:solidFill>
            <a:schemeClr val="bg1">
              <a:lumMod val="50000"/>
            </a:schemeClr>
          </a:solidFill>
          <a:latin typeface="Arial" panose="020B0604020202020204" pitchFamily="34" charset="0"/>
          <a:ea typeface="+mn-ea"/>
          <a:cs typeface="Arial" panose="020B0604020202020204" pitchFamily="34" charset="0"/>
        </a:defRPr>
      </a:lvl4pPr>
      <a:lvl5pPr marL="2057153" indent="-228573" algn="l" defTabSz="457145" rtl="0" eaLnBrk="1" latinLnBrk="0" hangingPunct="1">
        <a:spcBef>
          <a:spcPct val="20000"/>
        </a:spcBef>
        <a:buFont typeface="Arial"/>
        <a:buChar char="»"/>
        <a:defRPr sz="1600" kern="1200">
          <a:solidFill>
            <a:schemeClr val="bg1">
              <a:lumMod val="50000"/>
            </a:schemeClr>
          </a:solidFill>
          <a:latin typeface="Arial" panose="020B0604020202020204" pitchFamily="34" charset="0"/>
          <a:ea typeface="+mn-ea"/>
          <a:cs typeface="Arial" panose="020B0604020202020204" pitchFamily="34" charset="0"/>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3891" tIns="51946" rIns="103891" bIns="51946"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1" y="1600206"/>
            <a:ext cx="10972800" cy="4525963"/>
          </a:xfrm>
          <a:prstGeom prst="rect">
            <a:avLst/>
          </a:prstGeom>
        </p:spPr>
        <p:txBody>
          <a:bodyPr vert="horz" lIns="103891" tIns="51946" rIns="103891" bIns="51946"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4" name="Straight Connector 13"/>
          <p:cNvCxnSpPr/>
          <p:nvPr userDrawn="1"/>
        </p:nvCxnSpPr>
        <p:spPr>
          <a:xfrm>
            <a:off x="491464" y="6141038"/>
            <a:ext cx="11090941" cy="21265"/>
          </a:xfrm>
          <a:prstGeom prst="line">
            <a:avLst/>
          </a:prstGeom>
          <a:ln w="22225" cmpd="sng">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AB353212-FF89-A24E-A380-EDE8405A0888}"/>
              </a:ext>
            </a:extLst>
          </p:cNvPr>
          <p:cNvPicPr>
            <a:picLocks noChangeAspect="1"/>
          </p:cNvPicPr>
          <p:nvPr userDrawn="1"/>
        </p:nvPicPr>
        <p:blipFill rotWithShape="1">
          <a:blip r:embed="rId11"/>
          <a:srcRect l="-1" r="-16037"/>
          <a:stretch/>
        </p:blipFill>
        <p:spPr>
          <a:xfrm>
            <a:off x="742279" y="6177174"/>
            <a:ext cx="3441102" cy="581475"/>
          </a:xfrm>
          <a:prstGeom prst="rect">
            <a:avLst/>
          </a:prstGeom>
        </p:spPr>
      </p:pic>
    </p:spTree>
    <p:extLst>
      <p:ext uri="{BB962C8B-B14F-4D97-AF65-F5344CB8AC3E}">
        <p14:creationId xmlns:p14="http://schemas.microsoft.com/office/powerpoint/2010/main" val="209064907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ctr" defTabSz="519350" rtl="0" eaLnBrk="1" latinLnBrk="0" hangingPunct="1">
        <a:spcBef>
          <a:spcPct val="0"/>
        </a:spcBef>
        <a:buNone/>
        <a:defRPr sz="4099" b="1" kern="1200">
          <a:solidFill>
            <a:schemeClr val="tx1"/>
          </a:solidFill>
          <a:latin typeface="Arial" panose="020B0604020202020204" pitchFamily="34" charset="0"/>
          <a:ea typeface="+mj-ea"/>
          <a:cs typeface="Arial" panose="020B0604020202020204" pitchFamily="34" charset="0"/>
        </a:defRPr>
      </a:lvl1pPr>
    </p:titleStyle>
    <p:bodyStyle>
      <a:lvl1pPr marL="389513" indent="-389513" algn="l" defTabSz="519350" rtl="0" eaLnBrk="1" latinLnBrk="0" hangingPunct="1">
        <a:spcBef>
          <a:spcPct val="20000"/>
        </a:spcBef>
        <a:buFont typeface="Arial"/>
        <a:buChar char="•"/>
        <a:defRPr sz="2699" kern="1200">
          <a:solidFill>
            <a:schemeClr val="tx1"/>
          </a:solidFill>
          <a:latin typeface="Arial" panose="020B0604020202020204" pitchFamily="34" charset="0"/>
          <a:ea typeface="+mn-ea"/>
          <a:cs typeface="Arial" panose="020B0604020202020204" pitchFamily="34" charset="0"/>
        </a:defRPr>
      </a:lvl1pPr>
      <a:lvl2pPr marL="843944" indent="-324594" algn="l" defTabSz="519350"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2pPr>
      <a:lvl3pPr marL="1298375" indent="-259675" algn="l" defTabSz="51935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817725" indent="-259675" algn="l" defTabSz="51935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337075" indent="-259675" algn="l" defTabSz="51935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856426" indent="-259675" algn="l" defTabSz="519350" rtl="0" eaLnBrk="1" latinLnBrk="0" hangingPunct="1">
        <a:spcBef>
          <a:spcPct val="20000"/>
        </a:spcBef>
        <a:buFont typeface="Arial"/>
        <a:buChar char="•"/>
        <a:defRPr sz="2300" kern="1200">
          <a:solidFill>
            <a:schemeClr val="tx1"/>
          </a:solidFill>
          <a:latin typeface="+mn-lt"/>
          <a:ea typeface="+mn-ea"/>
          <a:cs typeface="+mn-cs"/>
        </a:defRPr>
      </a:lvl6pPr>
      <a:lvl7pPr marL="3375776" indent="-259675" algn="l" defTabSz="519350" rtl="0" eaLnBrk="1" latinLnBrk="0" hangingPunct="1">
        <a:spcBef>
          <a:spcPct val="20000"/>
        </a:spcBef>
        <a:buFont typeface="Arial"/>
        <a:buChar char="•"/>
        <a:defRPr sz="2300" kern="1200">
          <a:solidFill>
            <a:schemeClr val="tx1"/>
          </a:solidFill>
          <a:latin typeface="+mn-lt"/>
          <a:ea typeface="+mn-ea"/>
          <a:cs typeface="+mn-cs"/>
        </a:defRPr>
      </a:lvl7pPr>
      <a:lvl8pPr marL="3895127" indent="-259675" algn="l" defTabSz="519350" rtl="0" eaLnBrk="1" latinLnBrk="0" hangingPunct="1">
        <a:spcBef>
          <a:spcPct val="20000"/>
        </a:spcBef>
        <a:buFont typeface="Arial"/>
        <a:buChar char="•"/>
        <a:defRPr sz="2300" kern="1200">
          <a:solidFill>
            <a:schemeClr val="tx1"/>
          </a:solidFill>
          <a:latin typeface="+mn-lt"/>
          <a:ea typeface="+mn-ea"/>
          <a:cs typeface="+mn-cs"/>
        </a:defRPr>
      </a:lvl8pPr>
      <a:lvl9pPr marL="4414477" indent="-259675" algn="l" defTabSz="519350"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9350" rtl="0" eaLnBrk="1" latinLnBrk="0" hangingPunct="1">
        <a:defRPr sz="2000" kern="1200">
          <a:solidFill>
            <a:schemeClr val="tx1"/>
          </a:solidFill>
          <a:latin typeface="+mn-lt"/>
          <a:ea typeface="+mn-ea"/>
          <a:cs typeface="+mn-cs"/>
        </a:defRPr>
      </a:lvl1pPr>
      <a:lvl2pPr marL="519350" algn="l" defTabSz="519350" rtl="0" eaLnBrk="1" latinLnBrk="0" hangingPunct="1">
        <a:defRPr sz="2000" kern="1200">
          <a:solidFill>
            <a:schemeClr val="tx1"/>
          </a:solidFill>
          <a:latin typeface="+mn-lt"/>
          <a:ea typeface="+mn-ea"/>
          <a:cs typeface="+mn-cs"/>
        </a:defRPr>
      </a:lvl2pPr>
      <a:lvl3pPr marL="1038700" algn="l" defTabSz="519350" rtl="0" eaLnBrk="1" latinLnBrk="0" hangingPunct="1">
        <a:defRPr sz="2000" kern="1200">
          <a:solidFill>
            <a:schemeClr val="tx1"/>
          </a:solidFill>
          <a:latin typeface="+mn-lt"/>
          <a:ea typeface="+mn-ea"/>
          <a:cs typeface="+mn-cs"/>
        </a:defRPr>
      </a:lvl3pPr>
      <a:lvl4pPr marL="1558050" algn="l" defTabSz="519350" rtl="0" eaLnBrk="1" latinLnBrk="0" hangingPunct="1">
        <a:defRPr sz="2000" kern="1200">
          <a:solidFill>
            <a:schemeClr val="tx1"/>
          </a:solidFill>
          <a:latin typeface="+mn-lt"/>
          <a:ea typeface="+mn-ea"/>
          <a:cs typeface="+mn-cs"/>
        </a:defRPr>
      </a:lvl4pPr>
      <a:lvl5pPr marL="2077401" algn="l" defTabSz="519350" rtl="0" eaLnBrk="1" latinLnBrk="0" hangingPunct="1">
        <a:defRPr sz="2000" kern="1200">
          <a:solidFill>
            <a:schemeClr val="tx1"/>
          </a:solidFill>
          <a:latin typeface="+mn-lt"/>
          <a:ea typeface="+mn-ea"/>
          <a:cs typeface="+mn-cs"/>
        </a:defRPr>
      </a:lvl5pPr>
      <a:lvl6pPr marL="2596751" algn="l" defTabSz="519350" rtl="0" eaLnBrk="1" latinLnBrk="0" hangingPunct="1">
        <a:defRPr sz="2000" kern="1200">
          <a:solidFill>
            <a:schemeClr val="tx1"/>
          </a:solidFill>
          <a:latin typeface="+mn-lt"/>
          <a:ea typeface="+mn-ea"/>
          <a:cs typeface="+mn-cs"/>
        </a:defRPr>
      </a:lvl6pPr>
      <a:lvl7pPr marL="3116101" algn="l" defTabSz="519350" rtl="0" eaLnBrk="1" latinLnBrk="0" hangingPunct="1">
        <a:defRPr sz="2000" kern="1200">
          <a:solidFill>
            <a:schemeClr val="tx1"/>
          </a:solidFill>
          <a:latin typeface="+mn-lt"/>
          <a:ea typeface="+mn-ea"/>
          <a:cs typeface="+mn-cs"/>
        </a:defRPr>
      </a:lvl7pPr>
      <a:lvl8pPr marL="3635451" algn="l" defTabSz="519350" rtl="0" eaLnBrk="1" latinLnBrk="0" hangingPunct="1">
        <a:defRPr sz="2000" kern="1200">
          <a:solidFill>
            <a:schemeClr val="tx1"/>
          </a:solidFill>
          <a:latin typeface="+mn-lt"/>
          <a:ea typeface="+mn-ea"/>
          <a:cs typeface="+mn-cs"/>
        </a:defRPr>
      </a:lvl8pPr>
      <a:lvl9pPr marL="4154801" algn="l" defTabSz="51935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2696-0112-48FD-B65B-E2B86A560711}"/>
              </a:ext>
            </a:extLst>
          </p:cNvPr>
          <p:cNvSpPr>
            <a:spLocks noGrp="1"/>
          </p:cNvSpPr>
          <p:nvPr>
            <p:ph type="ctrTitle"/>
          </p:nvPr>
        </p:nvSpPr>
        <p:spPr/>
        <p:txBody>
          <a:bodyPr>
            <a:normAutofit fontScale="90000"/>
          </a:bodyPr>
          <a:lstStyle/>
          <a:p>
            <a:r>
              <a:rPr lang="en-GB" b="1" dirty="0" smtClean="0"/>
              <a:t>Can Metro Mayors help in Tackling Workplace Discrimination?</a:t>
            </a:r>
            <a:r>
              <a:rPr lang="en-GB" b="1" dirty="0" smtClean="0"/>
              <a:t> </a:t>
            </a:r>
            <a:endParaRPr lang="en-GB" b="1" dirty="0"/>
          </a:p>
        </p:txBody>
      </p:sp>
      <p:sp>
        <p:nvSpPr>
          <p:cNvPr id="3" name="Subtitle 2">
            <a:extLst>
              <a:ext uri="{FF2B5EF4-FFF2-40B4-BE49-F238E27FC236}">
                <a16:creationId xmlns:a16="http://schemas.microsoft.com/office/drawing/2014/main" id="{2C84D91D-9722-49F7-A4D1-AB7D7AB64072}"/>
              </a:ext>
            </a:extLst>
          </p:cNvPr>
          <p:cNvSpPr>
            <a:spLocks noGrp="1"/>
          </p:cNvSpPr>
          <p:nvPr>
            <p:ph type="subTitle" idx="1"/>
          </p:nvPr>
        </p:nvSpPr>
        <p:spPr/>
        <p:txBody>
          <a:bodyPr>
            <a:normAutofit/>
          </a:bodyPr>
          <a:lstStyle/>
          <a:p>
            <a:r>
              <a:rPr lang="en-GB" dirty="0"/>
              <a:t>Promoting </a:t>
            </a:r>
            <a:r>
              <a:rPr lang="en-GB" dirty="0" smtClean="0"/>
              <a:t>Fairness </a:t>
            </a:r>
            <a:r>
              <a:rPr lang="en-GB" dirty="0"/>
              <a:t>at Work </a:t>
            </a:r>
          </a:p>
          <a:p>
            <a:r>
              <a:rPr lang="en-GB" dirty="0"/>
              <a:t>Creating </a:t>
            </a:r>
            <a:r>
              <a:rPr lang="en-GB" dirty="0" smtClean="0"/>
              <a:t>an Inclusive Economy</a:t>
            </a:r>
            <a:endParaRPr lang="en-GB" dirty="0"/>
          </a:p>
        </p:txBody>
      </p:sp>
    </p:spTree>
    <p:extLst>
      <p:ext uri="{BB962C8B-B14F-4D97-AF65-F5344CB8AC3E}">
        <p14:creationId xmlns:p14="http://schemas.microsoft.com/office/powerpoint/2010/main" val="75234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08FC-BC17-44B3-A397-07705607AED6}"/>
              </a:ext>
            </a:extLst>
          </p:cNvPr>
          <p:cNvSpPr>
            <a:spLocks noGrp="1"/>
          </p:cNvSpPr>
          <p:nvPr>
            <p:ph type="title"/>
          </p:nvPr>
        </p:nvSpPr>
        <p:spPr>
          <a:xfrm>
            <a:off x="609600" y="330007"/>
            <a:ext cx="10972800" cy="1143000"/>
          </a:xfrm>
        </p:spPr>
        <p:txBody>
          <a:bodyPr/>
          <a:lstStyle/>
          <a:p>
            <a:r>
              <a:rPr lang="en-GB" dirty="0"/>
              <a:t>How this fits with wider LCRCA work </a:t>
            </a:r>
            <a:br>
              <a:rPr lang="en-GB" dirty="0"/>
            </a:br>
            <a:endParaRPr lang="en-GB" dirty="0"/>
          </a:p>
        </p:txBody>
      </p:sp>
      <p:sp>
        <p:nvSpPr>
          <p:cNvPr id="3" name="Content Placeholder 2">
            <a:extLst>
              <a:ext uri="{FF2B5EF4-FFF2-40B4-BE49-F238E27FC236}">
                <a16:creationId xmlns:a16="http://schemas.microsoft.com/office/drawing/2014/main" id="{D1BBBC85-1077-4B17-8DC2-97A57679D5BB}"/>
              </a:ext>
            </a:extLst>
          </p:cNvPr>
          <p:cNvSpPr>
            <a:spLocks noGrp="1"/>
          </p:cNvSpPr>
          <p:nvPr>
            <p:ph idx="1"/>
          </p:nvPr>
        </p:nvSpPr>
        <p:spPr>
          <a:xfrm>
            <a:off x="5187820" y="1665518"/>
            <a:ext cx="6394580" cy="4525963"/>
          </a:xfrm>
        </p:spPr>
        <p:txBody>
          <a:bodyPr>
            <a:normAutofit/>
          </a:bodyPr>
          <a:lstStyle/>
          <a:p>
            <a:pPr marL="0" indent="0">
              <a:buNone/>
            </a:pPr>
            <a:r>
              <a:rPr lang="en-GB" b="1" dirty="0" smtClean="0"/>
              <a:t>LCR </a:t>
            </a:r>
            <a:r>
              <a:rPr lang="en-GB" b="1" dirty="0"/>
              <a:t>Growth strategy says……</a:t>
            </a:r>
          </a:p>
          <a:p>
            <a:pPr marL="0" indent="0">
              <a:buNone/>
            </a:pPr>
            <a:endParaRPr lang="en-GB" dirty="0" smtClean="0"/>
          </a:p>
          <a:p>
            <a:pPr marL="0" indent="0">
              <a:buNone/>
            </a:pPr>
            <a:r>
              <a:rPr lang="en-GB" dirty="0" smtClean="0"/>
              <a:t>“</a:t>
            </a:r>
            <a:r>
              <a:rPr lang="en-GB" dirty="0"/>
              <a:t>Whilst the focus of the strategy is economic </a:t>
            </a:r>
            <a:r>
              <a:rPr lang="en-GB" dirty="0" smtClean="0"/>
              <a:t>growth, </a:t>
            </a:r>
            <a:r>
              <a:rPr lang="en-GB" dirty="0"/>
              <a:t>it is important to remember that economic growth is not, in itself, an end . Its is rather the key factor in ensuring that all of our residents have the opportunity for a decent quality of life for </a:t>
            </a:r>
            <a:r>
              <a:rPr lang="en-GB" dirty="0" smtClean="0"/>
              <a:t>themselves </a:t>
            </a:r>
            <a:r>
              <a:rPr lang="en-GB" dirty="0"/>
              <a:t>and for their children and for their children's </a:t>
            </a:r>
            <a:r>
              <a:rPr lang="en-GB" dirty="0" smtClean="0"/>
              <a:t>children.”</a:t>
            </a:r>
            <a:endParaRPr lang="en-GB" dirty="0"/>
          </a:p>
        </p:txBody>
      </p:sp>
      <p:pic>
        <p:nvPicPr>
          <p:cNvPr id="5" name="Picture 4"/>
          <p:cNvPicPr>
            <a:picLocks noChangeAspect="1"/>
          </p:cNvPicPr>
          <p:nvPr/>
        </p:nvPicPr>
        <p:blipFill>
          <a:blip r:embed="rId3"/>
          <a:stretch>
            <a:fillRect/>
          </a:stretch>
        </p:blipFill>
        <p:spPr>
          <a:xfrm>
            <a:off x="1083009" y="1473007"/>
            <a:ext cx="2961535" cy="4197280"/>
          </a:xfrm>
          <a:prstGeom prst="rect">
            <a:avLst/>
          </a:prstGeom>
          <a:ln w="12700">
            <a:solidFill>
              <a:schemeClr val="tx1"/>
            </a:solidFill>
          </a:ln>
        </p:spPr>
      </p:pic>
    </p:spTree>
    <p:extLst>
      <p:ext uri="{BB962C8B-B14F-4D97-AF65-F5344CB8AC3E}">
        <p14:creationId xmlns:p14="http://schemas.microsoft.com/office/powerpoint/2010/main" val="1085125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2CF2-3D7A-48E3-B803-701A28BBB3EC}"/>
              </a:ext>
            </a:extLst>
          </p:cNvPr>
          <p:cNvSpPr>
            <a:spLocks noGrp="1"/>
          </p:cNvSpPr>
          <p:nvPr>
            <p:ph type="title"/>
          </p:nvPr>
        </p:nvSpPr>
        <p:spPr/>
        <p:txBody>
          <a:bodyPr/>
          <a:lstStyle/>
          <a:p>
            <a:r>
              <a:rPr lang="en-GB" dirty="0"/>
              <a:t>How this fits with wider LCRCA work </a:t>
            </a:r>
            <a:br>
              <a:rPr lang="en-GB" dirty="0"/>
            </a:br>
            <a:endParaRPr lang="en-GB" dirty="0"/>
          </a:p>
        </p:txBody>
      </p:sp>
      <p:sp>
        <p:nvSpPr>
          <p:cNvPr id="3" name="Content Placeholder 2">
            <a:extLst>
              <a:ext uri="{FF2B5EF4-FFF2-40B4-BE49-F238E27FC236}">
                <a16:creationId xmlns:a16="http://schemas.microsoft.com/office/drawing/2014/main" id="{7108FEF8-9F2A-4AB9-8796-91EF9CC5D538}"/>
              </a:ext>
            </a:extLst>
          </p:cNvPr>
          <p:cNvSpPr>
            <a:spLocks noGrp="1"/>
          </p:cNvSpPr>
          <p:nvPr>
            <p:ph idx="1"/>
          </p:nvPr>
        </p:nvSpPr>
        <p:spPr>
          <a:xfrm>
            <a:off x="5091289" y="1600204"/>
            <a:ext cx="6491111" cy="4525963"/>
          </a:xfrm>
        </p:spPr>
        <p:txBody>
          <a:bodyPr>
            <a:normAutofit fontScale="92500" lnSpcReduction="10000"/>
          </a:bodyPr>
          <a:lstStyle/>
          <a:p>
            <a:pPr marL="0" indent="0">
              <a:buNone/>
            </a:pPr>
            <a:r>
              <a:rPr lang="en-GB" b="1" dirty="0"/>
              <a:t>Strategic Investment Fund Strategy </a:t>
            </a:r>
            <a:r>
              <a:rPr lang="en-GB" b="1" dirty="0" smtClean="0"/>
              <a:t>says </a:t>
            </a:r>
            <a:r>
              <a:rPr lang="en-GB" b="1" dirty="0"/>
              <a:t>….</a:t>
            </a:r>
            <a:endParaRPr lang="en-GB" b="1" dirty="0" smtClean="0"/>
          </a:p>
          <a:p>
            <a:pPr marL="0" indent="0">
              <a:buNone/>
            </a:pPr>
            <a:endParaRPr lang="en-GB" dirty="0"/>
          </a:p>
          <a:p>
            <a:pPr marL="0" indent="0">
              <a:buNone/>
            </a:pPr>
            <a:r>
              <a:rPr lang="en-GB" dirty="0" smtClean="0"/>
              <a:t>“</a:t>
            </a:r>
            <a:r>
              <a:rPr lang="en-GB" dirty="0"/>
              <a:t>A </a:t>
            </a:r>
            <a:r>
              <a:rPr lang="en-GB" dirty="0" smtClean="0"/>
              <a:t>project’s </a:t>
            </a:r>
            <a:r>
              <a:rPr lang="en-GB" dirty="0"/>
              <a:t>potential to generate inclusive growth and social value will become part of our appraisal criterion committing public money “</a:t>
            </a:r>
          </a:p>
          <a:p>
            <a:pPr marL="0" indent="0">
              <a:buNone/>
            </a:pPr>
            <a:endParaRPr lang="en-GB" dirty="0"/>
          </a:p>
          <a:p>
            <a:pPr marL="0" indent="0">
              <a:buNone/>
            </a:pPr>
            <a:r>
              <a:rPr lang="en-GB" dirty="0"/>
              <a:t>“The kinds of investments we will make to deliver inclusive growth and reduce inequality include:-</a:t>
            </a:r>
          </a:p>
          <a:p>
            <a:pPr marL="0" indent="0">
              <a:buNone/>
            </a:pPr>
            <a:r>
              <a:rPr lang="en-GB" dirty="0"/>
              <a:t> - Projects which support the creation of good quality jobs (including paying the real living wage”</a:t>
            </a:r>
          </a:p>
          <a:p>
            <a:pPr marL="0" indent="0">
              <a:buNone/>
            </a:pPr>
            <a:r>
              <a:rPr lang="en-GB" dirty="0"/>
              <a:t>“The investment team will request that the project sponsor complete an inclusive growth, social value and diversity questionnaire”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573" y="1600204"/>
            <a:ext cx="2900346" cy="4103511"/>
          </a:xfrm>
          <a:prstGeom prst="rect">
            <a:avLst/>
          </a:prstGeom>
          <a:solidFill>
            <a:schemeClr val="bg1"/>
          </a:solidFill>
          <a:ln w="12700">
            <a:solidFill>
              <a:schemeClr val="tx1"/>
            </a:solidFill>
          </a:ln>
        </p:spPr>
      </p:pic>
    </p:spTree>
    <p:extLst>
      <p:ext uri="{BB962C8B-B14F-4D97-AF65-F5344CB8AC3E}">
        <p14:creationId xmlns:p14="http://schemas.microsoft.com/office/powerpoint/2010/main" val="3219498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this fits with wider LCRCA work </a:t>
            </a:r>
            <a:br>
              <a:rPr lang="en-GB" dirty="0"/>
            </a:br>
            <a:endParaRPr lang="en-GB" dirty="0"/>
          </a:p>
        </p:txBody>
      </p:sp>
      <p:sp>
        <p:nvSpPr>
          <p:cNvPr id="3" name="Content Placeholder 2"/>
          <p:cNvSpPr>
            <a:spLocks noGrp="1"/>
          </p:cNvSpPr>
          <p:nvPr>
            <p:ph idx="1"/>
          </p:nvPr>
        </p:nvSpPr>
        <p:spPr>
          <a:xfrm>
            <a:off x="5155474" y="1600204"/>
            <a:ext cx="6426926" cy="4525963"/>
          </a:xfrm>
        </p:spPr>
        <p:txBody>
          <a:bodyPr>
            <a:normAutofit fontScale="85000" lnSpcReduction="20000"/>
          </a:bodyPr>
          <a:lstStyle/>
          <a:p>
            <a:pPr marL="0" indent="0">
              <a:buNone/>
            </a:pPr>
            <a:r>
              <a:rPr lang="en-GB" b="1" dirty="0"/>
              <a:t>Local Industrial Strategy Position statement says </a:t>
            </a:r>
            <a:r>
              <a:rPr lang="en-GB" b="1" dirty="0" smtClean="0"/>
              <a:t>….</a:t>
            </a:r>
          </a:p>
          <a:p>
            <a:pPr marL="0" indent="0">
              <a:buNone/>
            </a:pPr>
            <a:endParaRPr lang="en-GB" b="1" dirty="0" smtClean="0"/>
          </a:p>
          <a:p>
            <a:pPr marL="0" indent="0">
              <a:buNone/>
            </a:pPr>
            <a:r>
              <a:rPr lang="en-GB" dirty="0" smtClean="0"/>
              <a:t>“There </a:t>
            </a:r>
            <a:r>
              <a:rPr lang="en-GB" dirty="0"/>
              <a:t>are a range of further initiatives being delivered to </a:t>
            </a:r>
            <a:r>
              <a:rPr lang="en-GB" dirty="0" smtClean="0"/>
              <a:t>support people </a:t>
            </a:r>
            <a:r>
              <a:rPr lang="en-GB" dirty="0"/>
              <a:t>across the City Region. This includes the Ways to </a:t>
            </a:r>
            <a:r>
              <a:rPr lang="en-GB" dirty="0" smtClean="0"/>
              <a:t>Work Programme </a:t>
            </a:r>
            <a:r>
              <a:rPr lang="en-GB" dirty="0"/>
              <a:t>that enhances employability and skills and the </a:t>
            </a:r>
            <a:r>
              <a:rPr lang="en-GB" dirty="0" smtClean="0"/>
              <a:t>Households into </a:t>
            </a:r>
            <a:r>
              <a:rPr lang="en-GB" dirty="0"/>
              <a:t>Work programme which supports disadvantaged people who </a:t>
            </a:r>
            <a:r>
              <a:rPr lang="en-GB" dirty="0" smtClean="0"/>
              <a:t>face multiple </a:t>
            </a:r>
            <a:r>
              <a:rPr lang="en-GB" dirty="0"/>
              <a:t>employability barriers. There is a recently launched ‘one </a:t>
            </a:r>
            <a:r>
              <a:rPr lang="en-GB" dirty="0" smtClean="0"/>
              <a:t>stop’ apprenticeship </a:t>
            </a:r>
            <a:r>
              <a:rPr lang="en-GB" dirty="0"/>
              <a:t>portal; and a newly devolved Adult Education </a:t>
            </a:r>
            <a:r>
              <a:rPr lang="en-GB" dirty="0" smtClean="0"/>
              <a:t>Budget which </a:t>
            </a:r>
            <a:r>
              <a:rPr lang="en-GB" dirty="0"/>
              <a:t>provides the opportunity of tailoring the adult education </a:t>
            </a:r>
            <a:r>
              <a:rPr lang="en-GB" dirty="0" smtClean="0"/>
              <a:t>system to </a:t>
            </a:r>
            <a:r>
              <a:rPr lang="en-GB" dirty="0"/>
              <a:t>better address local priorities. We are delivering a Housing </a:t>
            </a:r>
            <a:r>
              <a:rPr lang="en-GB" dirty="0" smtClean="0"/>
              <a:t>First Pilot </a:t>
            </a:r>
            <a:r>
              <a:rPr lang="en-GB" dirty="0"/>
              <a:t>which provides permanent housing for homeless people. </a:t>
            </a:r>
            <a:r>
              <a:rPr lang="en-GB" b="1" dirty="0"/>
              <a:t>Our </a:t>
            </a:r>
            <a:r>
              <a:rPr lang="en-GB" b="1" dirty="0" smtClean="0"/>
              <a:t>Fair Employment </a:t>
            </a:r>
            <a:r>
              <a:rPr lang="en-GB" b="1" dirty="0"/>
              <a:t>Charter is also the beginning of a new, socially focused</a:t>
            </a:r>
          </a:p>
          <a:p>
            <a:pPr marL="0" indent="0">
              <a:buNone/>
            </a:pPr>
            <a:r>
              <a:rPr lang="en-GB" b="1" dirty="0"/>
              <a:t>conversation with our business base</a:t>
            </a:r>
            <a:r>
              <a:rPr lang="en-GB" b="1" dirty="0" smtClean="0"/>
              <a:t>.”</a:t>
            </a:r>
            <a:endParaRPr lang="en-GB" b="1" dirty="0"/>
          </a:p>
        </p:txBody>
      </p:sp>
      <p:pic>
        <p:nvPicPr>
          <p:cNvPr id="4" name="Picture 3"/>
          <p:cNvPicPr>
            <a:picLocks noChangeAspect="1"/>
          </p:cNvPicPr>
          <p:nvPr/>
        </p:nvPicPr>
        <p:blipFill rotWithShape="1">
          <a:blip r:embed="rId3"/>
          <a:srcRect l="9614" r="8964"/>
          <a:stretch/>
        </p:blipFill>
        <p:spPr>
          <a:xfrm>
            <a:off x="435430" y="1761090"/>
            <a:ext cx="4397828" cy="3794979"/>
          </a:xfrm>
          <a:prstGeom prst="rect">
            <a:avLst/>
          </a:prstGeom>
        </p:spPr>
      </p:pic>
    </p:spTree>
    <p:extLst>
      <p:ext uri="{BB962C8B-B14F-4D97-AF65-F5344CB8AC3E}">
        <p14:creationId xmlns:p14="http://schemas.microsoft.com/office/powerpoint/2010/main" val="518821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3896"/>
            <a:ext cx="10972800" cy="1143000"/>
          </a:xfrm>
        </p:spPr>
        <p:txBody>
          <a:bodyPr/>
          <a:lstStyle/>
          <a:p>
            <a:r>
              <a:rPr lang="en-GB" dirty="0"/>
              <a:t>What’s Happening around the country  </a:t>
            </a:r>
            <a:br>
              <a:rPr lang="en-GB" dirty="0"/>
            </a:b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203512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E53F-9D12-488E-B498-E7F3982E23A0}"/>
              </a:ext>
            </a:extLst>
          </p:cNvPr>
          <p:cNvSpPr>
            <a:spLocks noGrp="1"/>
          </p:cNvSpPr>
          <p:nvPr>
            <p:ph type="title"/>
          </p:nvPr>
        </p:nvSpPr>
        <p:spPr/>
        <p:txBody>
          <a:bodyPr>
            <a:normAutofit/>
          </a:bodyPr>
          <a:lstStyle/>
          <a:p>
            <a:r>
              <a:rPr lang="en-GB" sz="3000" dirty="0" smtClean="0"/>
              <a:t>What’s happening elsewhere </a:t>
            </a:r>
            <a:br>
              <a:rPr lang="en-GB" sz="3000" dirty="0" smtClean="0"/>
            </a:br>
            <a:r>
              <a:rPr lang="en-GB" sz="3000" dirty="0" smtClean="0"/>
              <a:t>Who </a:t>
            </a:r>
            <a:r>
              <a:rPr lang="en-GB" sz="3000" dirty="0"/>
              <a:t>Else is talking about Good Employment ?</a:t>
            </a:r>
          </a:p>
        </p:txBody>
      </p:sp>
      <p:sp>
        <p:nvSpPr>
          <p:cNvPr id="3" name="Content Placeholder 2">
            <a:extLst>
              <a:ext uri="{FF2B5EF4-FFF2-40B4-BE49-F238E27FC236}">
                <a16:creationId xmlns:a16="http://schemas.microsoft.com/office/drawing/2014/main" id="{EB4163F9-1ECD-44DC-9B3B-0C6E39EA068D}"/>
              </a:ext>
            </a:extLst>
          </p:cNvPr>
          <p:cNvSpPr>
            <a:spLocks noGrp="1"/>
          </p:cNvSpPr>
          <p:nvPr>
            <p:ph idx="1"/>
          </p:nvPr>
        </p:nvSpPr>
        <p:spPr/>
        <p:txBody>
          <a:bodyPr/>
          <a:lstStyle/>
          <a:p>
            <a:pPr marL="0" indent="0">
              <a:buNone/>
            </a:pPr>
            <a:endParaRPr lang="en-GB" dirty="0"/>
          </a:p>
          <a:p>
            <a:r>
              <a:rPr lang="en-GB" dirty="0"/>
              <a:t>Chambers of Commerce </a:t>
            </a:r>
          </a:p>
          <a:p>
            <a:r>
              <a:rPr lang="en-GB" dirty="0"/>
              <a:t>Blueprint for Better Business / Be The Business</a:t>
            </a:r>
          </a:p>
          <a:p>
            <a:r>
              <a:rPr lang="en-GB" dirty="0"/>
              <a:t>Engaging Works </a:t>
            </a:r>
          </a:p>
          <a:p>
            <a:r>
              <a:rPr lang="en-GB" dirty="0"/>
              <a:t>British Retail Consortium</a:t>
            </a:r>
          </a:p>
          <a:p>
            <a:r>
              <a:rPr lang="en-GB" dirty="0"/>
              <a:t>Charter Led organisations </a:t>
            </a:r>
          </a:p>
        </p:txBody>
      </p:sp>
    </p:spTree>
    <p:extLst>
      <p:ext uri="{BB962C8B-B14F-4D97-AF65-F5344CB8AC3E}">
        <p14:creationId xmlns:p14="http://schemas.microsoft.com/office/powerpoint/2010/main" val="3623104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979A-9AD6-4B8A-8740-C9C0F11EEF60}"/>
              </a:ext>
            </a:extLst>
          </p:cNvPr>
          <p:cNvSpPr>
            <a:spLocks noGrp="1"/>
          </p:cNvSpPr>
          <p:nvPr>
            <p:ph type="title"/>
          </p:nvPr>
        </p:nvSpPr>
        <p:spPr/>
        <p:txBody>
          <a:bodyPr/>
          <a:lstStyle/>
          <a:p>
            <a:r>
              <a:rPr lang="en-GB" dirty="0" smtClean="0"/>
              <a:t>What's Happening elsewhere </a:t>
            </a:r>
            <a:br>
              <a:rPr lang="en-GB" dirty="0" smtClean="0"/>
            </a:br>
            <a:r>
              <a:rPr lang="en-GB" dirty="0" smtClean="0"/>
              <a:t>Who </a:t>
            </a:r>
            <a:r>
              <a:rPr lang="en-GB" dirty="0"/>
              <a:t>has developed Employment Charters ?</a:t>
            </a:r>
          </a:p>
        </p:txBody>
      </p:sp>
      <p:sp>
        <p:nvSpPr>
          <p:cNvPr id="3" name="Content Placeholder 2">
            <a:extLst>
              <a:ext uri="{FF2B5EF4-FFF2-40B4-BE49-F238E27FC236}">
                <a16:creationId xmlns:a16="http://schemas.microsoft.com/office/drawing/2014/main" id="{2398DEB9-E1FA-4B5A-8FE7-246513A1EA2E}"/>
              </a:ext>
            </a:extLst>
          </p:cNvPr>
          <p:cNvSpPr>
            <a:spLocks noGrp="1"/>
          </p:cNvSpPr>
          <p:nvPr>
            <p:ph idx="1"/>
          </p:nvPr>
        </p:nvSpPr>
        <p:spPr/>
        <p:txBody>
          <a:bodyPr>
            <a:normAutofit/>
          </a:bodyPr>
          <a:lstStyle/>
          <a:p>
            <a:r>
              <a:rPr lang="en-GB" dirty="0"/>
              <a:t>Birmingham Business Charter for Social responsibility</a:t>
            </a:r>
          </a:p>
          <a:p>
            <a:r>
              <a:rPr lang="en-GB" dirty="0" smtClean="0"/>
              <a:t>Croydon </a:t>
            </a:r>
            <a:r>
              <a:rPr lang="en-GB" dirty="0"/>
              <a:t>Good Employment Charter </a:t>
            </a:r>
          </a:p>
          <a:p>
            <a:r>
              <a:rPr lang="en-GB" dirty="0"/>
              <a:t>Oldham Fair Employment Charter </a:t>
            </a:r>
          </a:p>
          <a:p>
            <a:r>
              <a:rPr lang="en-GB" dirty="0"/>
              <a:t>Salford City </a:t>
            </a:r>
            <a:r>
              <a:rPr lang="en-GB" dirty="0" smtClean="0"/>
              <a:t>Mayor’s </a:t>
            </a:r>
            <a:r>
              <a:rPr lang="en-GB" dirty="0"/>
              <a:t>Charter for Employment Standards </a:t>
            </a:r>
          </a:p>
          <a:p>
            <a:r>
              <a:rPr lang="en-GB" dirty="0"/>
              <a:t>Scottish Business Pledge</a:t>
            </a:r>
          </a:p>
          <a:p>
            <a:r>
              <a:rPr lang="en-GB" dirty="0"/>
              <a:t>Worcestershire Charter for Inclusive Growth </a:t>
            </a:r>
          </a:p>
        </p:txBody>
      </p:sp>
    </p:spTree>
    <p:extLst>
      <p:ext uri="{BB962C8B-B14F-4D97-AF65-F5344CB8AC3E}">
        <p14:creationId xmlns:p14="http://schemas.microsoft.com/office/powerpoint/2010/main" val="3411950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CA4E-4EE6-4FA3-8BDC-F38FF35EE398}"/>
              </a:ext>
            </a:extLst>
          </p:cNvPr>
          <p:cNvSpPr>
            <a:spLocks noGrp="1"/>
          </p:cNvSpPr>
          <p:nvPr>
            <p:ph type="title"/>
          </p:nvPr>
        </p:nvSpPr>
        <p:spPr/>
        <p:txBody>
          <a:bodyPr/>
          <a:lstStyle/>
          <a:p>
            <a:r>
              <a:rPr lang="en-GB" dirty="0" smtClean="0"/>
              <a:t>What’s happening elsewhere </a:t>
            </a:r>
            <a:br>
              <a:rPr lang="en-GB" dirty="0" smtClean="0"/>
            </a:br>
            <a:r>
              <a:rPr lang="en-GB" dirty="0" smtClean="0"/>
              <a:t>Combined </a:t>
            </a:r>
            <a:r>
              <a:rPr lang="en-GB" dirty="0"/>
              <a:t>Authorities</a:t>
            </a:r>
          </a:p>
        </p:txBody>
      </p:sp>
      <p:sp>
        <p:nvSpPr>
          <p:cNvPr id="3" name="Content Placeholder 2">
            <a:extLst>
              <a:ext uri="{FF2B5EF4-FFF2-40B4-BE49-F238E27FC236}">
                <a16:creationId xmlns:a16="http://schemas.microsoft.com/office/drawing/2014/main" id="{6DF12942-12B7-4EFC-9250-A0927CC609DB}"/>
              </a:ext>
            </a:extLst>
          </p:cNvPr>
          <p:cNvSpPr>
            <a:spLocks noGrp="1"/>
          </p:cNvSpPr>
          <p:nvPr>
            <p:ph idx="1"/>
          </p:nvPr>
        </p:nvSpPr>
        <p:spPr/>
        <p:txBody>
          <a:bodyPr>
            <a:normAutofit/>
          </a:bodyPr>
          <a:lstStyle/>
          <a:p>
            <a:r>
              <a:rPr lang="en-GB" dirty="0"/>
              <a:t>GM – Good Employment Charter</a:t>
            </a:r>
          </a:p>
          <a:p>
            <a:pPr lvl="1"/>
            <a:r>
              <a:rPr lang="en-GB" dirty="0"/>
              <a:t>Co-designed</a:t>
            </a:r>
          </a:p>
          <a:p>
            <a:pPr lvl="1"/>
            <a:r>
              <a:rPr lang="en-GB" dirty="0"/>
              <a:t>Wide consultation before drafting</a:t>
            </a:r>
          </a:p>
          <a:p>
            <a:pPr lvl="1"/>
            <a:r>
              <a:rPr lang="en-GB" dirty="0"/>
              <a:t>Tiered approach  - encouraging progress</a:t>
            </a:r>
          </a:p>
          <a:p>
            <a:pPr lvl="1"/>
            <a:r>
              <a:rPr lang="en-GB" dirty="0"/>
              <a:t>Utilises existing accreditation schemes</a:t>
            </a:r>
          </a:p>
          <a:p>
            <a:pPr lvl="1"/>
            <a:r>
              <a:rPr lang="en-GB" dirty="0"/>
              <a:t>Draft to be issued for further consultation</a:t>
            </a:r>
          </a:p>
          <a:p>
            <a:pPr marL="0" indent="0">
              <a:buNone/>
            </a:pPr>
            <a:r>
              <a:rPr lang="en-GB" dirty="0" smtClean="0"/>
              <a:t> </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8779" y="3863185"/>
            <a:ext cx="3743097" cy="2101457"/>
          </a:xfrm>
          <a:prstGeom prst="rect">
            <a:avLst/>
          </a:prstGeom>
        </p:spPr>
      </p:pic>
    </p:spTree>
    <p:extLst>
      <p:ext uri="{BB962C8B-B14F-4D97-AF65-F5344CB8AC3E}">
        <p14:creationId xmlns:p14="http://schemas.microsoft.com/office/powerpoint/2010/main" val="3836483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 t="12784" r="-1812" b="5401"/>
          <a:stretch/>
        </p:blipFill>
        <p:spPr>
          <a:xfrm>
            <a:off x="988502" y="0"/>
            <a:ext cx="10159789" cy="6042165"/>
          </a:xfrm>
          <a:prstGeom prst="rect">
            <a:avLst/>
          </a:prstGeom>
        </p:spPr>
      </p:pic>
    </p:spTree>
    <p:extLst>
      <p:ext uri="{BB962C8B-B14F-4D97-AF65-F5344CB8AC3E}">
        <p14:creationId xmlns:p14="http://schemas.microsoft.com/office/powerpoint/2010/main" val="3312182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CA4E-4EE6-4FA3-8BDC-F38FF35EE398}"/>
              </a:ext>
            </a:extLst>
          </p:cNvPr>
          <p:cNvSpPr>
            <a:spLocks noGrp="1"/>
          </p:cNvSpPr>
          <p:nvPr>
            <p:ph type="title"/>
          </p:nvPr>
        </p:nvSpPr>
        <p:spPr/>
        <p:txBody>
          <a:bodyPr/>
          <a:lstStyle/>
          <a:p>
            <a:r>
              <a:rPr lang="en-GB" dirty="0" smtClean="0"/>
              <a:t>What’s happening elsewhere </a:t>
            </a:r>
            <a:br>
              <a:rPr lang="en-GB" dirty="0" smtClean="0"/>
            </a:br>
            <a:r>
              <a:rPr lang="en-GB" dirty="0" smtClean="0"/>
              <a:t>Combined </a:t>
            </a:r>
            <a:r>
              <a:rPr lang="en-GB" dirty="0"/>
              <a:t>Authorities</a:t>
            </a:r>
          </a:p>
        </p:txBody>
      </p:sp>
      <p:sp>
        <p:nvSpPr>
          <p:cNvPr id="3" name="Content Placeholder 2">
            <a:extLst>
              <a:ext uri="{FF2B5EF4-FFF2-40B4-BE49-F238E27FC236}">
                <a16:creationId xmlns:a16="http://schemas.microsoft.com/office/drawing/2014/main" id="{6DF12942-12B7-4EFC-9250-A0927CC609DB}"/>
              </a:ext>
            </a:extLst>
          </p:cNvPr>
          <p:cNvSpPr>
            <a:spLocks noGrp="1"/>
          </p:cNvSpPr>
          <p:nvPr>
            <p:ph idx="1"/>
          </p:nvPr>
        </p:nvSpPr>
        <p:spPr/>
        <p:txBody>
          <a:bodyPr>
            <a:normAutofit/>
          </a:bodyPr>
          <a:lstStyle/>
          <a:p>
            <a:r>
              <a:rPr lang="en-GB" dirty="0" smtClean="0"/>
              <a:t>London </a:t>
            </a:r>
            <a:r>
              <a:rPr lang="en-GB" dirty="0"/>
              <a:t>Mayor’s Good Work standard </a:t>
            </a:r>
          </a:p>
          <a:p>
            <a:pPr lvl="1"/>
            <a:r>
              <a:rPr lang="en-GB" dirty="0"/>
              <a:t>5 strands drawing together London Living Wage with existing programmes/strategies</a:t>
            </a:r>
          </a:p>
          <a:p>
            <a:pPr lvl="1"/>
            <a:r>
              <a:rPr lang="en-GB" dirty="0"/>
              <a:t>On-line platform with a self-assessment/diagnostic tool - £500k budget</a:t>
            </a:r>
          </a:p>
          <a:p>
            <a:pPr lvl="1"/>
            <a:r>
              <a:rPr lang="en-GB" dirty="0"/>
              <a:t>Targeted face-to-face support</a:t>
            </a:r>
          </a:p>
          <a:p>
            <a:pPr lvl="1"/>
            <a:r>
              <a:rPr lang="en-GB" dirty="0"/>
              <a:t>Promotes accreditation partners - provide support/delivery</a:t>
            </a:r>
          </a:p>
          <a:p>
            <a:pPr lvl="1"/>
            <a:r>
              <a:rPr lang="en-GB" dirty="0"/>
              <a:t>Must do, should do, could do </a:t>
            </a:r>
          </a:p>
          <a:p>
            <a:pPr lvl="1"/>
            <a:r>
              <a:rPr lang="en-GB" dirty="0"/>
              <a:t>Leading by example – e.g. publishing ethnicity pay gap </a:t>
            </a:r>
            <a:r>
              <a:rPr lang="en-GB" dirty="0" smtClean="0"/>
              <a:t>audit</a:t>
            </a:r>
            <a:endParaRPr lang="en-GB" dirty="0"/>
          </a:p>
        </p:txBody>
      </p:sp>
    </p:spTree>
    <p:extLst>
      <p:ext uri="{BB962C8B-B14F-4D97-AF65-F5344CB8AC3E}">
        <p14:creationId xmlns:p14="http://schemas.microsoft.com/office/powerpoint/2010/main" val="139325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1582" b="4528"/>
          <a:stretch/>
        </p:blipFill>
        <p:spPr>
          <a:xfrm>
            <a:off x="755922" y="92364"/>
            <a:ext cx="10667126" cy="5911272"/>
          </a:xfrm>
          <a:prstGeom prst="rect">
            <a:avLst/>
          </a:prstGeom>
        </p:spPr>
      </p:pic>
    </p:spTree>
    <p:extLst>
      <p:ext uri="{BB962C8B-B14F-4D97-AF65-F5344CB8AC3E}">
        <p14:creationId xmlns:p14="http://schemas.microsoft.com/office/powerpoint/2010/main" val="2818381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Liverpool City Region </a:t>
            </a:r>
            <a:br>
              <a:rPr lang="en-GB" dirty="0" smtClean="0"/>
            </a:br>
            <a:r>
              <a:rPr lang="en-GB" dirty="0" smtClean="0"/>
              <a:t>Fairness, Inclusivity, Justice </a:t>
            </a:r>
            <a:endParaRPr lang="en-GB" dirty="0"/>
          </a:p>
        </p:txBody>
      </p:sp>
      <p:sp>
        <p:nvSpPr>
          <p:cNvPr id="3" name="Content Placeholder 2"/>
          <p:cNvSpPr>
            <a:spLocks noGrp="1"/>
          </p:cNvSpPr>
          <p:nvPr>
            <p:ph idx="1"/>
          </p:nvPr>
        </p:nvSpPr>
        <p:spPr/>
        <p:txBody>
          <a:bodyPr/>
          <a:lstStyle/>
          <a:p>
            <a:r>
              <a:rPr lang="en-GB" dirty="0" smtClean="0"/>
              <a:t>Why Metro Mayors should be concerned about Discrimination at Work</a:t>
            </a:r>
            <a:endParaRPr lang="en-GB" dirty="0" smtClean="0"/>
          </a:p>
          <a:p>
            <a:r>
              <a:rPr lang="en-GB" dirty="0" smtClean="0"/>
              <a:t>Where this fits with wider policies </a:t>
            </a:r>
            <a:endParaRPr lang="en-GB" dirty="0" smtClean="0"/>
          </a:p>
          <a:p>
            <a:r>
              <a:rPr lang="en-GB" dirty="0" smtClean="0"/>
              <a:t>What’s Happening around the country </a:t>
            </a:r>
            <a:r>
              <a:rPr lang="en-GB" dirty="0" smtClean="0"/>
              <a:t> </a:t>
            </a:r>
            <a:endParaRPr lang="en-GB" dirty="0" smtClean="0"/>
          </a:p>
          <a:p>
            <a:r>
              <a:rPr lang="en-GB" dirty="0" smtClean="0"/>
              <a:t>Where we are up to  </a:t>
            </a:r>
            <a:r>
              <a:rPr lang="en-GB" dirty="0" smtClean="0"/>
              <a:t>in Liverpool City Region </a:t>
            </a:r>
            <a:endParaRPr lang="en-GB" dirty="0" smtClean="0"/>
          </a:p>
          <a:p>
            <a:r>
              <a:rPr lang="en-GB" dirty="0" smtClean="0"/>
              <a:t>Future opportunities and challenges </a:t>
            </a:r>
            <a:r>
              <a:rPr lang="en-GB" dirty="0" smtClean="0"/>
              <a:t> </a:t>
            </a:r>
            <a:endParaRPr lang="en-GB" dirty="0"/>
          </a:p>
        </p:txBody>
      </p:sp>
    </p:spTree>
    <p:extLst>
      <p:ext uri="{BB962C8B-B14F-4D97-AF65-F5344CB8AC3E}">
        <p14:creationId xmlns:p14="http://schemas.microsoft.com/office/powerpoint/2010/main" val="550788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CA4E-4EE6-4FA3-8BDC-F38FF35EE398}"/>
              </a:ext>
            </a:extLst>
          </p:cNvPr>
          <p:cNvSpPr>
            <a:spLocks noGrp="1"/>
          </p:cNvSpPr>
          <p:nvPr>
            <p:ph type="title"/>
          </p:nvPr>
        </p:nvSpPr>
        <p:spPr/>
        <p:txBody>
          <a:bodyPr/>
          <a:lstStyle/>
          <a:p>
            <a:r>
              <a:rPr lang="en-GB" dirty="0" smtClean="0"/>
              <a:t>What’s happening elsewhere </a:t>
            </a:r>
            <a:br>
              <a:rPr lang="en-GB" dirty="0" smtClean="0"/>
            </a:br>
            <a:r>
              <a:rPr lang="en-GB" dirty="0" smtClean="0"/>
              <a:t>Combined </a:t>
            </a:r>
            <a:r>
              <a:rPr lang="en-GB" dirty="0"/>
              <a:t>Authorities</a:t>
            </a:r>
          </a:p>
        </p:txBody>
      </p:sp>
      <p:sp>
        <p:nvSpPr>
          <p:cNvPr id="3" name="Content Placeholder 2">
            <a:extLst>
              <a:ext uri="{FF2B5EF4-FFF2-40B4-BE49-F238E27FC236}">
                <a16:creationId xmlns:a16="http://schemas.microsoft.com/office/drawing/2014/main" id="{6DF12942-12B7-4EFC-9250-A0927CC609DB}"/>
              </a:ext>
            </a:extLst>
          </p:cNvPr>
          <p:cNvSpPr>
            <a:spLocks noGrp="1"/>
          </p:cNvSpPr>
          <p:nvPr>
            <p:ph idx="1"/>
          </p:nvPr>
        </p:nvSpPr>
        <p:spPr/>
        <p:txBody>
          <a:bodyPr>
            <a:normAutofit/>
          </a:bodyPr>
          <a:lstStyle/>
          <a:p>
            <a:pPr lvl="0"/>
            <a:r>
              <a:rPr lang="en-GB" dirty="0">
                <a:solidFill>
                  <a:prstClr val="black"/>
                </a:solidFill>
              </a:rPr>
              <a:t>North of Tyne Combined Authority</a:t>
            </a:r>
          </a:p>
          <a:p>
            <a:pPr lvl="1"/>
            <a:r>
              <a:rPr lang="en-GB" dirty="0">
                <a:solidFill>
                  <a:prstClr val="black"/>
                </a:solidFill>
              </a:rPr>
              <a:t>Work starting in the autumn using advice from GM </a:t>
            </a:r>
          </a:p>
        </p:txBody>
      </p:sp>
    </p:spTree>
    <p:extLst>
      <p:ext uri="{BB962C8B-B14F-4D97-AF65-F5344CB8AC3E}">
        <p14:creationId xmlns:p14="http://schemas.microsoft.com/office/powerpoint/2010/main" val="1980685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00" r="1138" b="5073"/>
          <a:stretch/>
        </p:blipFill>
        <p:spPr>
          <a:xfrm>
            <a:off x="1243020" y="371636"/>
            <a:ext cx="8856000" cy="5544000"/>
          </a:xfrm>
          <a:prstGeom prst="rect">
            <a:avLst/>
          </a:prstGeom>
        </p:spPr>
      </p:pic>
    </p:spTree>
    <p:extLst>
      <p:ext uri="{BB962C8B-B14F-4D97-AF65-F5344CB8AC3E}">
        <p14:creationId xmlns:p14="http://schemas.microsoft.com/office/powerpoint/2010/main" val="171924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we are up to ?</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602543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5FE3-3850-4713-81F0-C682A5A40C2E}"/>
              </a:ext>
            </a:extLst>
          </p:cNvPr>
          <p:cNvSpPr>
            <a:spLocks noGrp="1"/>
          </p:cNvSpPr>
          <p:nvPr>
            <p:ph type="title"/>
          </p:nvPr>
        </p:nvSpPr>
        <p:spPr/>
        <p:txBody>
          <a:bodyPr/>
          <a:lstStyle/>
          <a:p>
            <a:r>
              <a:rPr lang="en-GB" dirty="0"/>
              <a:t>Why should LCR develop a charter?</a:t>
            </a:r>
          </a:p>
        </p:txBody>
      </p:sp>
      <p:sp>
        <p:nvSpPr>
          <p:cNvPr id="3" name="Content Placeholder 2">
            <a:extLst>
              <a:ext uri="{FF2B5EF4-FFF2-40B4-BE49-F238E27FC236}">
                <a16:creationId xmlns:a16="http://schemas.microsoft.com/office/drawing/2014/main" id="{B5B90D54-1BBC-49ED-8A21-A5BA3F328559}"/>
              </a:ext>
            </a:extLst>
          </p:cNvPr>
          <p:cNvSpPr>
            <a:spLocks noGrp="1"/>
          </p:cNvSpPr>
          <p:nvPr>
            <p:ph idx="1"/>
          </p:nvPr>
        </p:nvSpPr>
        <p:spPr/>
        <p:txBody>
          <a:bodyPr>
            <a:normAutofit/>
          </a:bodyPr>
          <a:lstStyle/>
          <a:p>
            <a:r>
              <a:rPr lang="en-GB" dirty="0"/>
              <a:t>To drive Inclusive </a:t>
            </a:r>
            <a:r>
              <a:rPr lang="en-GB" dirty="0" smtClean="0"/>
              <a:t>Growth and support a Local Industrial Strategy </a:t>
            </a:r>
            <a:endParaRPr lang="en-GB" dirty="0"/>
          </a:p>
          <a:p>
            <a:pPr lvl="1"/>
            <a:r>
              <a:rPr lang="en-GB" dirty="0"/>
              <a:t>JRF evidence on tackling the long tail of </a:t>
            </a:r>
            <a:r>
              <a:rPr lang="en-GB" dirty="0" smtClean="0"/>
              <a:t>low productivity</a:t>
            </a:r>
            <a:endParaRPr lang="en-GB" dirty="0"/>
          </a:p>
          <a:p>
            <a:pPr lvl="1"/>
            <a:r>
              <a:rPr lang="en-GB" dirty="0"/>
              <a:t>Pay and engagement widely acknowledged as the two strongest drivers of productivity in the retail sector</a:t>
            </a:r>
          </a:p>
          <a:p>
            <a:pPr lvl="1"/>
            <a:r>
              <a:rPr lang="en-GB" dirty="0"/>
              <a:t>Living wage evidence on staff retention and willingness to develop skills at work</a:t>
            </a:r>
          </a:p>
          <a:p>
            <a:r>
              <a:rPr lang="en-GB" dirty="0"/>
              <a:t>To support the CA’s commitment to Fairness and Social Justice </a:t>
            </a:r>
          </a:p>
          <a:p>
            <a:pPr lvl="1"/>
            <a:r>
              <a:rPr lang="en-GB" dirty="0"/>
              <a:t>Key elements of a charter would cover Equality and Diversity at work </a:t>
            </a:r>
          </a:p>
          <a:p>
            <a:r>
              <a:rPr lang="en-GB" dirty="0"/>
              <a:t>To tackle key priority of developing skills to match jobs</a:t>
            </a:r>
          </a:p>
          <a:p>
            <a:pPr lvl="1"/>
            <a:r>
              <a:rPr lang="en-GB" dirty="0"/>
              <a:t>Lifelong learning and access to training would be at the core </a:t>
            </a:r>
          </a:p>
          <a:p>
            <a:pPr lvl="1"/>
            <a:endParaRPr lang="en-GB" dirty="0"/>
          </a:p>
          <a:p>
            <a:pPr lvl="1"/>
            <a:endParaRPr lang="en-GB" dirty="0"/>
          </a:p>
        </p:txBody>
      </p:sp>
    </p:spTree>
    <p:extLst>
      <p:ext uri="{BB962C8B-B14F-4D97-AF65-F5344CB8AC3E}">
        <p14:creationId xmlns:p14="http://schemas.microsoft.com/office/powerpoint/2010/main" val="398731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 stage consultation </a:t>
            </a:r>
            <a:endParaRPr lang="en-GB" dirty="0"/>
          </a:p>
        </p:txBody>
      </p:sp>
      <p:sp>
        <p:nvSpPr>
          <p:cNvPr id="3" name="Content Placeholder 2"/>
          <p:cNvSpPr>
            <a:spLocks noGrp="1"/>
          </p:cNvSpPr>
          <p:nvPr>
            <p:ph idx="1"/>
          </p:nvPr>
        </p:nvSpPr>
        <p:spPr/>
        <p:txBody>
          <a:bodyPr/>
          <a:lstStyle/>
          <a:p>
            <a:r>
              <a:rPr lang="en-GB" dirty="0" smtClean="0"/>
              <a:t>January – March 2019 </a:t>
            </a:r>
          </a:p>
          <a:p>
            <a:r>
              <a:rPr lang="en-GB" dirty="0" smtClean="0"/>
              <a:t>Over 60 responses</a:t>
            </a:r>
          </a:p>
          <a:p>
            <a:r>
              <a:rPr lang="en-GB" dirty="0" smtClean="0"/>
              <a:t>Priority themes:-</a:t>
            </a:r>
          </a:p>
          <a:p>
            <a:pPr lvl="1"/>
            <a:r>
              <a:rPr lang="en-GB" dirty="0" smtClean="0"/>
              <a:t>Inclusivity </a:t>
            </a:r>
          </a:p>
          <a:p>
            <a:pPr lvl="1"/>
            <a:r>
              <a:rPr lang="en-GB" dirty="0" smtClean="0"/>
              <a:t>Paying the real living wage </a:t>
            </a:r>
          </a:p>
          <a:p>
            <a:pPr lvl="1"/>
            <a:r>
              <a:rPr lang="en-GB" dirty="0" smtClean="0"/>
              <a:t>Employee voice at work </a:t>
            </a:r>
          </a:p>
          <a:p>
            <a:pPr lvl="1"/>
            <a:r>
              <a:rPr lang="en-GB" dirty="0" smtClean="0"/>
              <a:t>Good Flexible working  (work/life balance) not bad flexible working (zero hours contracts)</a:t>
            </a:r>
          </a:p>
          <a:p>
            <a:pPr lvl="1"/>
            <a:r>
              <a:rPr lang="en-GB" dirty="0" smtClean="0"/>
              <a:t>Continuous training and development</a:t>
            </a:r>
          </a:p>
          <a:p>
            <a:pPr lvl="1"/>
            <a:r>
              <a:rPr lang="en-GB" dirty="0" smtClean="0"/>
              <a:t>Health and Wellbeing </a:t>
            </a:r>
            <a:endParaRPr lang="en-GB" dirty="0"/>
          </a:p>
        </p:txBody>
      </p:sp>
    </p:spTree>
    <p:extLst>
      <p:ext uri="{BB962C8B-B14F-4D97-AF65-F5344CB8AC3E}">
        <p14:creationId xmlns:p14="http://schemas.microsoft.com/office/powerpoint/2010/main" val="2917026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CDCC-8C04-453D-A63E-3BD979C813C9}"/>
              </a:ext>
            </a:extLst>
          </p:cNvPr>
          <p:cNvSpPr>
            <a:spLocks noGrp="1"/>
          </p:cNvSpPr>
          <p:nvPr>
            <p:ph type="title"/>
          </p:nvPr>
        </p:nvSpPr>
        <p:spPr/>
        <p:txBody>
          <a:bodyPr/>
          <a:lstStyle/>
          <a:p>
            <a:r>
              <a:rPr lang="en-GB" dirty="0" smtClean="0"/>
              <a:t>What work has already been done  </a:t>
            </a:r>
            <a:r>
              <a:rPr lang="en-GB" dirty="0"/>
              <a:t>?</a:t>
            </a:r>
          </a:p>
        </p:txBody>
      </p:sp>
      <p:sp>
        <p:nvSpPr>
          <p:cNvPr id="3" name="Content Placeholder 2">
            <a:extLst>
              <a:ext uri="{FF2B5EF4-FFF2-40B4-BE49-F238E27FC236}">
                <a16:creationId xmlns:a16="http://schemas.microsoft.com/office/drawing/2014/main" id="{0B4116A4-BEAF-40F3-8EBF-7B57771B57ED}"/>
              </a:ext>
            </a:extLst>
          </p:cNvPr>
          <p:cNvSpPr>
            <a:spLocks noGrp="1"/>
          </p:cNvSpPr>
          <p:nvPr>
            <p:ph idx="1"/>
          </p:nvPr>
        </p:nvSpPr>
        <p:spPr/>
        <p:txBody>
          <a:bodyPr>
            <a:normAutofit/>
          </a:bodyPr>
          <a:lstStyle/>
          <a:p>
            <a:r>
              <a:rPr lang="en-GB" dirty="0" smtClean="0"/>
              <a:t>Many LCR Employers will already have accreditations including :-</a:t>
            </a:r>
          </a:p>
          <a:p>
            <a:pPr marL="0" indent="0">
              <a:buNone/>
            </a:pPr>
            <a:endParaRPr lang="en-GB" dirty="0"/>
          </a:p>
          <a:p>
            <a:pPr lvl="1"/>
            <a:r>
              <a:rPr lang="en-GB" sz="2400" dirty="0"/>
              <a:t>Living </a:t>
            </a:r>
            <a:r>
              <a:rPr lang="en-GB" sz="2400" dirty="0" smtClean="0"/>
              <a:t>Wage Foundation </a:t>
            </a:r>
            <a:endParaRPr lang="en-GB" sz="2400" dirty="0"/>
          </a:p>
          <a:p>
            <a:pPr lvl="1"/>
            <a:r>
              <a:rPr lang="en-GB" sz="2400" dirty="0"/>
              <a:t>Ethical Care Charter</a:t>
            </a:r>
          </a:p>
          <a:p>
            <a:pPr lvl="1"/>
            <a:r>
              <a:rPr lang="en-GB" sz="2400" dirty="0"/>
              <a:t>Investors in People</a:t>
            </a:r>
          </a:p>
          <a:p>
            <a:pPr lvl="1"/>
            <a:r>
              <a:rPr lang="en-GB" sz="2400" dirty="0"/>
              <a:t>Working Forward Pledge</a:t>
            </a:r>
          </a:p>
          <a:p>
            <a:pPr lvl="1"/>
            <a:r>
              <a:rPr lang="en-GB" sz="2400" dirty="0"/>
              <a:t>Disability Confident Scheme</a:t>
            </a:r>
          </a:p>
          <a:p>
            <a:pPr lvl="1"/>
            <a:r>
              <a:rPr lang="en-GB" sz="2400" dirty="0"/>
              <a:t>Workplace wellbeing Charter</a:t>
            </a:r>
          </a:p>
          <a:p>
            <a:pPr lvl="1"/>
            <a:r>
              <a:rPr lang="en-GB" sz="2400" dirty="0"/>
              <a:t>Dying to Work Charter</a:t>
            </a:r>
          </a:p>
          <a:p>
            <a:pPr lvl="1"/>
            <a:r>
              <a:rPr lang="en-GB" sz="2400" dirty="0"/>
              <a:t>Liverpool Construction Standards Charter </a:t>
            </a:r>
          </a:p>
          <a:p>
            <a:endParaRPr lang="en-GB" dirty="0"/>
          </a:p>
        </p:txBody>
      </p:sp>
    </p:spTree>
    <p:extLst>
      <p:ext uri="{BB962C8B-B14F-4D97-AF65-F5344CB8AC3E}">
        <p14:creationId xmlns:p14="http://schemas.microsoft.com/office/powerpoint/2010/main" val="3989205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Comments included …..</a:t>
            </a:r>
            <a:endParaRPr lang="en-GB" dirty="0"/>
          </a:p>
        </p:txBody>
      </p:sp>
      <p:sp>
        <p:nvSpPr>
          <p:cNvPr id="3" name="Content Placeholder 2"/>
          <p:cNvSpPr>
            <a:spLocks noGrp="1"/>
          </p:cNvSpPr>
          <p:nvPr>
            <p:ph sz="half" idx="1"/>
          </p:nvPr>
        </p:nvSpPr>
        <p:spPr/>
        <p:txBody>
          <a:bodyPr/>
          <a:lstStyle/>
          <a:p>
            <a:r>
              <a:rPr lang="en-GB" dirty="0"/>
              <a:t>Equitable work packages that recognises diversity in a workforce (differences in health needs, care responsibilities, gender, age, location and transport, other influences that affect a persons life). </a:t>
            </a:r>
          </a:p>
          <a:p>
            <a:endParaRPr lang="en-GB" dirty="0"/>
          </a:p>
        </p:txBody>
      </p:sp>
      <p:sp>
        <p:nvSpPr>
          <p:cNvPr id="4" name="Content Placeholder 3"/>
          <p:cNvSpPr>
            <a:spLocks noGrp="1"/>
          </p:cNvSpPr>
          <p:nvPr>
            <p:ph sz="half" idx="2"/>
          </p:nvPr>
        </p:nvSpPr>
        <p:spPr/>
        <p:txBody>
          <a:bodyPr/>
          <a:lstStyle/>
          <a:p>
            <a:r>
              <a:rPr lang="en-GB" dirty="0"/>
              <a:t>Embracing workplace democracy: The Charter needs to encourage a meaningful understanding of the importance of employee/professional voice with a default position of recognising appropriate trade unions for the</a:t>
            </a:r>
          </a:p>
          <a:p>
            <a:endParaRPr lang="en-GB" dirty="0"/>
          </a:p>
        </p:txBody>
      </p:sp>
    </p:spTree>
    <p:extLst>
      <p:ext uri="{BB962C8B-B14F-4D97-AF65-F5344CB8AC3E}">
        <p14:creationId xmlns:p14="http://schemas.microsoft.com/office/powerpoint/2010/main" val="2319025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Comments included ….</a:t>
            </a:r>
            <a:endParaRPr lang="en-GB" dirty="0"/>
          </a:p>
        </p:txBody>
      </p:sp>
      <p:sp>
        <p:nvSpPr>
          <p:cNvPr id="3" name="Content Placeholder 2"/>
          <p:cNvSpPr>
            <a:spLocks noGrp="1"/>
          </p:cNvSpPr>
          <p:nvPr>
            <p:ph sz="half" idx="1"/>
          </p:nvPr>
        </p:nvSpPr>
        <p:spPr/>
        <p:txBody>
          <a:bodyPr/>
          <a:lstStyle/>
          <a:p>
            <a:r>
              <a:rPr lang="en-GB" dirty="0"/>
              <a:t>Paying the real living wage to their employees and supply chain; having a pay multiplier no higher than 5 times that of the lowest remunerated to the highest.  Recognising trade unions and working with them in</a:t>
            </a:r>
          </a:p>
          <a:p>
            <a:pPr marL="0" indent="0">
              <a:buNone/>
            </a:pPr>
            <a:endParaRPr lang="en-GB" dirty="0"/>
          </a:p>
        </p:txBody>
      </p:sp>
      <p:sp>
        <p:nvSpPr>
          <p:cNvPr id="4" name="Content Placeholder 3"/>
          <p:cNvSpPr>
            <a:spLocks noGrp="1"/>
          </p:cNvSpPr>
          <p:nvPr>
            <p:ph sz="half" idx="2"/>
          </p:nvPr>
        </p:nvSpPr>
        <p:spPr/>
        <p:txBody>
          <a:bodyPr/>
          <a:lstStyle/>
          <a:p>
            <a:r>
              <a:rPr lang="en-GB" dirty="0"/>
              <a:t>E</a:t>
            </a:r>
            <a:r>
              <a:rPr lang="en-GB" dirty="0" smtClean="0"/>
              <a:t>quity </a:t>
            </a:r>
            <a:r>
              <a:rPr lang="en-GB" dirty="0"/>
              <a:t>for women, BAME and those with </a:t>
            </a:r>
            <a:r>
              <a:rPr lang="en-GB" dirty="0" smtClean="0"/>
              <a:t>disabilities; </a:t>
            </a:r>
            <a:r>
              <a:rPr lang="en-GB" dirty="0"/>
              <a:t>Flexible working </a:t>
            </a:r>
            <a:r>
              <a:rPr lang="en-GB" dirty="0" smtClean="0"/>
              <a:t>hours; </a:t>
            </a:r>
            <a:r>
              <a:rPr lang="en-GB" dirty="0"/>
              <a:t>Alternative work contracts for parents with young and school age </a:t>
            </a:r>
            <a:r>
              <a:rPr lang="en-GB" dirty="0" smtClean="0"/>
              <a:t>children; More </a:t>
            </a:r>
            <a:r>
              <a:rPr lang="en-GB" dirty="0"/>
              <a:t>support for those with school age </a:t>
            </a:r>
            <a:r>
              <a:rPr lang="en-GB" dirty="0" smtClean="0"/>
              <a:t>children.</a:t>
            </a:r>
            <a:endParaRPr lang="en-GB" dirty="0"/>
          </a:p>
          <a:p>
            <a:endParaRPr lang="en-GB" dirty="0"/>
          </a:p>
        </p:txBody>
      </p:sp>
    </p:spTree>
    <p:extLst>
      <p:ext uri="{BB962C8B-B14F-4D97-AF65-F5344CB8AC3E}">
        <p14:creationId xmlns:p14="http://schemas.microsoft.com/office/powerpoint/2010/main" val="2410436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Comments included…..</a:t>
            </a:r>
            <a:endParaRPr lang="en-GB" dirty="0"/>
          </a:p>
        </p:txBody>
      </p:sp>
      <p:sp>
        <p:nvSpPr>
          <p:cNvPr id="3" name="Content Placeholder 2"/>
          <p:cNvSpPr>
            <a:spLocks noGrp="1"/>
          </p:cNvSpPr>
          <p:nvPr>
            <p:ph sz="half" idx="1"/>
          </p:nvPr>
        </p:nvSpPr>
        <p:spPr/>
        <p:txBody>
          <a:bodyPr/>
          <a:lstStyle/>
          <a:p>
            <a:r>
              <a:rPr lang="en-GB" dirty="0"/>
              <a:t>F</a:t>
            </a:r>
            <a:r>
              <a:rPr lang="en-GB" dirty="0" smtClean="0"/>
              <a:t>air </a:t>
            </a:r>
            <a:r>
              <a:rPr lang="en-GB" dirty="0"/>
              <a:t>pay engaging with staff - employee voice flexibility to meet work and home life </a:t>
            </a:r>
            <a:r>
              <a:rPr lang="en-GB" dirty="0" smtClean="0"/>
              <a:t>challenges</a:t>
            </a:r>
            <a:endParaRPr lang="en-GB" dirty="0"/>
          </a:p>
        </p:txBody>
      </p:sp>
      <p:sp>
        <p:nvSpPr>
          <p:cNvPr id="4" name="Content Placeholder 3"/>
          <p:cNvSpPr>
            <a:spLocks noGrp="1"/>
          </p:cNvSpPr>
          <p:nvPr>
            <p:ph sz="half" idx="2"/>
          </p:nvPr>
        </p:nvSpPr>
        <p:spPr/>
        <p:txBody>
          <a:bodyPr/>
          <a:lstStyle/>
          <a:p>
            <a:r>
              <a:rPr lang="en-GB" dirty="0"/>
              <a:t>A</a:t>
            </a:r>
            <a:r>
              <a:rPr lang="en-GB" dirty="0" smtClean="0"/>
              <a:t> </a:t>
            </a:r>
            <a:r>
              <a:rPr lang="en-GB" dirty="0"/>
              <a:t>good employer pays the living wage; develops their staff; is clear about standards, expectations and values  and engages civically with those less fortunate</a:t>
            </a:r>
          </a:p>
          <a:p>
            <a:pPr marL="0" indent="0">
              <a:buNone/>
            </a:pPr>
            <a:endParaRPr lang="en-GB" dirty="0"/>
          </a:p>
        </p:txBody>
      </p:sp>
    </p:spTree>
    <p:extLst>
      <p:ext uri="{BB962C8B-B14F-4D97-AF65-F5344CB8AC3E}">
        <p14:creationId xmlns:p14="http://schemas.microsoft.com/office/powerpoint/2010/main" val="2662443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Comments included…..</a:t>
            </a:r>
            <a:endParaRPr lang="en-GB" dirty="0"/>
          </a:p>
        </p:txBody>
      </p:sp>
      <p:sp>
        <p:nvSpPr>
          <p:cNvPr id="3" name="Content Placeholder 2"/>
          <p:cNvSpPr>
            <a:spLocks noGrp="1"/>
          </p:cNvSpPr>
          <p:nvPr>
            <p:ph sz="half" idx="1"/>
          </p:nvPr>
        </p:nvSpPr>
        <p:spPr/>
        <p:txBody>
          <a:bodyPr/>
          <a:lstStyle/>
          <a:p>
            <a:r>
              <a:rPr lang="en-GB" dirty="0"/>
              <a:t>Trains staff, provides opportunities for local people through apprenticeships, work experience placements etc., provides health &amp; well-being services for existing staff, promotes equality of </a:t>
            </a:r>
            <a:r>
              <a:rPr lang="en-GB" dirty="0" smtClean="0"/>
              <a:t>employment</a:t>
            </a:r>
            <a:endParaRPr lang="en-GB" dirty="0"/>
          </a:p>
          <a:p>
            <a:pPr marL="0" indent="0">
              <a:buNone/>
            </a:pPr>
            <a:endParaRPr lang="en-GB" dirty="0"/>
          </a:p>
        </p:txBody>
      </p:sp>
      <p:sp>
        <p:nvSpPr>
          <p:cNvPr id="4" name="Content Placeholder 3"/>
          <p:cNvSpPr>
            <a:spLocks noGrp="1"/>
          </p:cNvSpPr>
          <p:nvPr>
            <p:ph sz="half" idx="2"/>
          </p:nvPr>
        </p:nvSpPr>
        <p:spPr/>
        <p:txBody>
          <a:bodyPr/>
          <a:lstStyle/>
          <a:p>
            <a:r>
              <a:rPr lang="en-GB" dirty="0"/>
              <a:t>To have a diverse workforce, pays the living wage, is disability confident and willing to recruit candidates from 'disadvantaged groups' from across the City Region</a:t>
            </a:r>
          </a:p>
          <a:p>
            <a:pPr marL="0" indent="0">
              <a:buNone/>
            </a:pPr>
            <a:endParaRPr lang="en-GB" dirty="0"/>
          </a:p>
        </p:txBody>
      </p:sp>
    </p:spTree>
    <p:extLst>
      <p:ext uri="{BB962C8B-B14F-4D97-AF65-F5344CB8AC3E}">
        <p14:creationId xmlns:p14="http://schemas.microsoft.com/office/powerpoint/2010/main" val="3773100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09" y="2223509"/>
            <a:ext cx="10972800" cy="1471035"/>
          </a:xfrm>
        </p:spPr>
        <p:txBody>
          <a:bodyPr>
            <a:normAutofit fontScale="90000"/>
          </a:bodyPr>
          <a:lstStyle/>
          <a:p>
            <a:r>
              <a:rPr lang="en-GB" dirty="0"/>
              <a:t>Why Metro Mayors should be concerned about Discrimination at Work</a:t>
            </a:r>
            <a:br>
              <a:rPr lang="en-GB" dirty="0"/>
            </a:b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556957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FFA-328D-451E-8F56-3A3AE6E3D118}"/>
              </a:ext>
            </a:extLst>
          </p:cNvPr>
          <p:cNvSpPr>
            <a:spLocks noGrp="1"/>
          </p:cNvSpPr>
          <p:nvPr>
            <p:ph type="title"/>
          </p:nvPr>
        </p:nvSpPr>
        <p:spPr>
          <a:xfrm>
            <a:off x="2407534" y="274638"/>
            <a:ext cx="8843058" cy="1143000"/>
          </a:xfrm>
        </p:spPr>
        <p:txBody>
          <a:bodyPr/>
          <a:lstStyle/>
          <a:p>
            <a:r>
              <a:rPr lang="en-GB" dirty="0"/>
              <a:t>What </a:t>
            </a:r>
            <a:r>
              <a:rPr lang="en-GB" dirty="0" smtClean="0"/>
              <a:t>would a LCR Fair Employer look like?</a:t>
            </a:r>
            <a:endParaRPr lang="en-GB" dirty="0"/>
          </a:p>
        </p:txBody>
      </p:sp>
      <p:sp>
        <p:nvSpPr>
          <p:cNvPr id="3" name="Content Placeholder 2">
            <a:extLst>
              <a:ext uri="{FF2B5EF4-FFF2-40B4-BE49-F238E27FC236}">
                <a16:creationId xmlns:a16="http://schemas.microsoft.com/office/drawing/2014/main" id="{A3D26886-071F-47E2-BBBE-F6592C03DF2C}"/>
              </a:ext>
            </a:extLst>
          </p:cNvPr>
          <p:cNvSpPr>
            <a:spLocks noGrp="1"/>
          </p:cNvSpPr>
          <p:nvPr>
            <p:ph idx="1"/>
          </p:nvPr>
        </p:nvSpPr>
        <p:spPr/>
        <p:txBody>
          <a:bodyPr/>
          <a:lstStyle/>
          <a:p>
            <a:pPr marL="0" indent="0">
              <a:buNone/>
            </a:pPr>
            <a:endParaRPr lang="en-GB" dirty="0"/>
          </a:p>
          <a:p>
            <a:r>
              <a:rPr lang="en-GB" b="1" dirty="0"/>
              <a:t>A </a:t>
            </a:r>
            <a:r>
              <a:rPr lang="en-GB" b="1" dirty="0" smtClean="0"/>
              <a:t>Fair </a:t>
            </a:r>
            <a:r>
              <a:rPr lang="en-GB" b="1" dirty="0"/>
              <a:t>employer </a:t>
            </a:r>
            <a:r>
              <a:rPr lang="en-GB" dirty="0"/>
              <a:t>– who pays the </a:t>
            </a:r>
            <a:r>
              <a:rPr lang="en-GB" dirty="0" smtClean="0"/>
              <a:t>real living </a:t>
            </a:r>
            <a:r>
              <a:rPr lang="en-GB" dirty="0"/>
              <a:t>wage , gives people security of their hours of </a:t>
            </a:r>
            <a:r>
              <a:rPr lang="en-GB" dirty="0" smtClean="0"/>
              <a:t>work</a:t>
            </a:r>
          </a:p>
          <a:p>
            <a:r>
              <a:rPr lang="en-GB" b="1" dirty="0" smtClean="0"/>
              <a:t>An Inclusive </a:t>
            </a:r>
            <a:r>
              <a:rPr lang="en-GB" b="1" dirty="0"/>
              <a:t>employer</a:t>
            </a:r>
            <a:r>
              <a:rPr lang="en-GB" dirty="0"/>
              <a:t>…..who ensures equality of </a:t>
            </a:r>
            <a:r>
              <a:rPr lang="en-GB" dirty="0" smtClean="0"/>
              <a:t>opportunity from recruitment through to access to lifelong learning  </a:t>
            </a:r>
            <a:r>
              <a:rPr lang="en-GB" dirty="0"/>
              <a:t>….lets people balance work and </a:t>
            </a:r>
            <a:r>
              <a:rPr lang="en-GB" dirty="0" smtClean="0"/>
              <a:t>life, creates a healthy and inclusive workplace </a:t>
            </a:r>
            <a:endParaRPr lang="en-GB" dirty="0"/>
          </a:p>
          <a:p>
            <a:r>
              <a:rPr lang="en-GB" b="1" dirty="0"/>
              <a:t>A Just employer</a:t>
            </a:r>
            <a:r>
              <a:rPr lang="en-GB" dirty="0"/>
              <a:t>…who gives people a  voice at work , gives young people a chance of a good </a:t>
            </a:r>
            <a:r>
              <a:rPr lang="en-GB" dirty="0" smtClean="0"/>
              <a:t>apprenticeship, trains managers to ensure consistency of practice </a:t>
            </a:r>
            <a:endParaRPr lang="en-GB" dirty="0"/>
          </a:p>
          <a:p>
            <a:endParaRPr lang="en-GB" dirty="0"/>
          </a:p>
          <a:p>
            <a:endParaRPr lang="en-GB" dirty="0"/>
          </a:p>
        </p:txBody>
      </p:sp>
    </p:spTree>
    <p:extLst>
      <p:ext uri="{BB962C8B-B14F-4D97-AF65-F5344CB8AC3E}">
        <p14:creationId xmlns:p14="http://schemas.microsoft.com/office/powerpoint/2010/main" val="953414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 </a:t>
            </a:r>
            <a:r>
              <a:rPr lang="en-GB" dirty="0" smtClean="0"/>
              <a:t> </a:t>
            </a:r>
            <a:r>
              <a:rPr lang="en-GB" dirty="0" smtClean="0"/>
              <a:t>?</a:t>
            </a:r>
            <a:endParaRPr lang="en-GB" dirty="0"/>
          </a:p>
        </p:txBody>
      </p:sp>
      <p:sp>
        <p:nvSpPr>
          <p:cNvPr id="3" name="Content Placeholder 2"/>
          <p:cNvSpPr>
            <a:spLocks noGrp="1"/>
          </p:cNvSpPr>
          <p:nvPr>
            <p:ph idx="1"/>
          </p:nvPr>
        </p:nvSpPr>
        <p:spPr/>
        <p:txBody>
          <a:bodyPr/>
          <a:lstStyle/>
          <a:p>
            <a:r>
              <a:rPr lang="en-GB" dirty="0" smtClean="0"/>
              <a:t>Reference Group now established </a:t>
            </a:r>
          </a:p>
          <a:p>
            <a:r>
              <a:rPr lang="en-GB" dirty="0" smtClean="0"/>
              <a:t>Internal delivery group established</a:t>
            </a:r>
          </a:p>
          <a:p>
            <a:r>
              <a:rPr lang="en-GB" dirty="0" smtClean="0"/>
              <a:t>Deputy portfolio lead identified within CA </a:t>
            </a:r>
          </a:p>
          <a:p>
            <a:r>
              <a:rPr lang="en-GB" dirty="0" smtClean="0"/>
              <a:t>Liaison with other areas developing work </a:t>
            </a:r>
          </a:p>
          <a:p>
            <a:endParaRPr lang="en-GB" dirty="0" smtClean="0"/>
          </a:p>
        </p:txBody>
      </p:sp>
    </p:spTree>
    <p:extLst>
      <p:ext uri="{BB962C8B-B14F-4D97-AF65-F5344CB8AC3E}">
        <p14:creationId xmlns:p14="http://schemas.microsoft.com/office/powerpoint/2010/main" val="1652369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02202"/>
            <a:ext cx="10972800" cy="1143000"/>
          </a:xfrm>
        </p:spPr>
        <p:txBody>
          <a:bodyPr/>
          <a:lstStyle/>
          <a:p>
            <a:r>
              <a:rPr lang="en-GB" dirty="0"/>
              <a:t>Future opportunities and challenges  </a:t>
            </a:r>
            <a:br>
              <a:rPr lang="en-GB" dirty="0"/>
            </a:b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735843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a:t>
            </a:r>
            <a:endParaRPr lang="en-GB" dirty="0"/>
          </a:p>
        </p:txBody>
      </p:sp>
      <p:sp>
        <p:nvSpPr>
          <p:cNvPr id="3" name="Content Placeholder 2"/>
          <p:cNvSpPr>
            <a:spLocks noGrp="1"/>
          </p:cNvSpPr>
          <p:nvPr>
            <p:ph idx="1"/>
          </p:nvPr>
        </p:nvSpPr>
        <p:spPr/>
        <p:txBody>
          <a:bodyPr/>
          <a:lstStyle/>
          <a:p>
            <a:r>
              <a:rPr lang="en-GB" dirty="0" smtClean="0"/>
              <a:t>Same as other CAs but with an LCR feel to it </a:t>
            </a:r>
          </a:p>
          <a:p>
            <a:r>
              <a:rPr lang="en-GB" dirty="0" smtClean="0"/>
              <a:t>Setting the bar at the right level</a:t>
            </a:r>
          </a:p>
          <a:p>
            <a:r>
              <a:rPr lang="en-GB" dirty="0" smtClean="0"/>
              <a:t>Encouraging employers to improve rather than reward where they stand</a:t>
            </a:r>
          </a:p>
          <a:p>
            <a:r>
              <a:rPr lang="en-GB" dirty="0" smtClean="0"/>
              <a:t>What about start ups and new businesses?</a:t>
            </a:r>
          </a:p>
          <a:p>
            <a:r>
              <a:rPr lang="en-GB" dirty="0" smtClean="0"/>
              <a:t>Resources and timescales  </a:t>
            </a:r>
          </a:p>
          <a:p>
            <a:endParaRPr lang="en-GB" dirty="0" smtClean="0"/>
          </a:p>
          <a:p>
            <a:endParaRPr lang="en-GB" dirty="0"/>
          </a:p>
        </p:txBody>
      </p:sp>
    </p:spTree>
    <p:extLst>
      <p:ext uri="{BB962C8B-B14F-4D97-AF65-F5344CB8AC3E}">
        <p14:creationId xmlns:p14="http://schemas.microsoft.com/office/powerpoint/2010/main" val="3355349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6436" y="2240450"/>
            <a:ext cx="5285152" cy="307706"/>
          </a:xfrm>
          <a:prstGeom prst="rect">
            <a:avLst/>
          </a:prstGeom>
          <a:noFill/>
        </p:spPr>
        <p:txBody>
          <a:bodyPr wrap="square" rtlCol="0">
            <a:spAutoFit/>
          </a:bodyPr>
          <a:lstStyle/>
          <a:p>
            <a:pPr defTabSz="519350"/>
            <a:endParaRPr lang="en-GB" sz="1400" i="1" dirty="0">
              <a:solidFill>
                <a:prstClr val="black"/>
              </a:solidFill>
              <a:latin typeface="Calibri"/>
            </a:endParaRPr>
          </a:p>
        </p:txBody>
      </p:sp>
      <p:pic>
        <p:nvPicPr>
          <p:cNvPr id="10" name="Content Placeholder 9"/>
          <p:cNvPicPr>
            <a:picLocks noGrp="1" noChangeAspect="1"/>
          </p:cNvPicPr>
          <p:nvPr>
            <p:ph idx="1"/>
          </p:nvPr>
        </p:nvPicPr>
        <p:blipFill>
          <a:blip r:embed="rId3"/>
          <a:stretch>
            <a:fillRect/>
          </a:stretch>
        </p:blipFill>
        <p:spPr>
          <a:xfrm>
            <a:off x="3515058" y="97508"/>
            <a:ext cx="4268337" cy="6056334"/>
          </a:xfrm>
          <a:prstGeom prst="rect">
            <a:avLst/>
          </a:prstGeom>
        </p:spPr>
      </p:pic>
    </p:spTree>
    <p:extLst>
      <p:ext uri="{BB962C8B-B14F-4D97-AF65-F5344CB8AC3E}">
        <p14:creationId xmlns:p14="http://schemas.microsoft.com/office/powerpoint/2010/main" val="2441689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6436" y="2240450"/>
            <a:ext cx="5285152" cy="307706"/>
          </a:xfrm>
          <a:prstGeom prst="rect">
            <a:avLst/>
          </a:prstGeom>
          <a:noFill/>
        </p:spPr>
        <p:txBody>
          <a:bodyPr wrap="square" rtlCol="0">
            <a:spAutoFit/>
          </a:bodyPr>
          <a:lstStyle/>
          <a:p>
            <a:pPr defTabSz="519350"/>
            <a:endParaRPr lang="en-GB" sz="1400" i="1" dirty="0">
              <a:solidFill>
                <a:prstClr val="black"/>
              </a:solidFill>
              <a:latin typeface="Calibri"/>
            </a:endParaRPr>
          </a:p>
        </p:txBody>
      </p:sp>
      <p:pic>
        <p:nvPicPr>
          <p:cNvPr id="5" name="Content Placeholder 4"/>
          <p:cNvPicPr>
            <a:picLocks noGrp="1" noChangeAspect="1"/>
          </p:cNvPicPr>
          <p:nvPr>
            <p:ph idx="1"/>
          </p:nvPr>
        </p:nvPicPr>
        <p:blipFill>
          <a:blip r:embed="rId3"/>
          <a:stretch>
            <a:fillRect/>
          </a:stretch>
        </p:blipFill>
        <p:spPr>
          <a:xfrm>
            <a:off x="3421945" y="76842"/>
            <a:ext cx="4350860" cy="6160456"/>
          </a:xfrm>
          <a:prstGeom prst="rect">
            <a:avLst/>
          </a:prstGeom>
        </p:spPr>
      </p:pic>
    </p:spTree>
    <p:extLst>
      <p:ext uri="{BB962C8B-B14F-4D97-AF65-F5344CB8AC3E}">
        <p14:creationId xmlns:p14="http://schemas.microsoft.com/office/powerpoint/2010/main" val="3630474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516435" y="1377631"/>
            <a:ext cx="11159131" cy="4602508"/>
          </a:xfrm>
        </p:spPr>
        <p:txBody>
          <a:bodyPr>
            <a:normAutofit/>
          </a:bodyPr>
          <a:lstStyle/>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
        <p:nvSpPr>
          <p:cNvPr id="2" name="Title 1"/>
          <p:cNvSpPr>
            <a:spLocks noGrp="1"/>
          </p:cNvSpPr>
          <p:nvPr>
            <p:ph type="title"/>
          </p:nvPr>
        </p:nvSpPr>
        <p:spPr>
          <a:xfrm>
            <a:off x="986761" y="195899"/>
            <a:ext cx="10438601" cy="979486"/>
          </a:xfrm>
        </p:spPr>
        <p:txBody>
          <a:bodyPr>
            <a:normAutofit/>
          </a:bodyPr>
          <a:lstStyle/>
          <a:p>
            <a:r>
              <a:rPr lang="en-GB" sz="2799" dirty="0"/>
              <a:t> </a:t>
            </a:r>
            <a:endParaRPr lang="en-GB" sz="2799" dirty="0"/>
          </a:p>
        </p:txBody>
      </p:sp>
      <p:sp>
        <p:nvSpPr>
          <p:cNvPr id="7" name="Title 1"/>
          <p:cNvSpPr txBox="1">
            <a:spLocks/>
          </p:cNvSpPr>
          <p:nvPr/>
        </p:nvSpPr>
        <p:spPr>
          <a:xfrm>
            <a:off x="1139126" y="348264"/>
            <a:ext cx="10438601" cy="979486"/>
          </a:xfrm>
          <a:prstGeom prst="rect">
            <a:avLst/>
          </a:prstGeom>
        </p:spPr>
        <p:txBody>
          <a:bodyPr vert="horz" lIns="103867" tIns="51934" rIns="103867" bIns="51934" rtlCol="0" anchor="ctr">
            <a:normAutofit/>
          </a:bodyPr>
          <a:lstStyle>
            <a:lvl1pPr algn="ctr" defTabSz="519454"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defTabSz="519350"/>
            <a:endParaRPr lang="en-GB" sz="2799" dirty="0">
              <a:solidFill>
                <a:prstClr val="black"/>
              </a:solidFill>
            </a:endParaRPr>
          </a:p>
        </p:txBody>
      </p:sp>
      <p:sp>
        <p:nvSpPr>
          <p:cNvPr id="6" name="Title 1"/>
          <p:cNvSpPr txBox="1">
            <a:spLocks/>
          </p:cNvSpPr>
          <p:nvPr/>
        </p:nvSpPr>
        <p:spPr>
          <a:xfrm>
            <a:off x="516436" y="245050"/>
            <a:ext cx="11159131" cy="979486"/>
          </a:xfrm>
          <a:prstGeom prst="rect">
            <a:avLst/>
          </a:prstGeom>
        </p:spPr>
        <p:txBody>
          <a:bodyPr vert="horz" lIns="103867" tIns="51934" rIns="103867" bIns="51934" rtlCol="0" anchor="ctr">
            <a:normAutofit/>
          </a:bodyPr>
          <a:lstStyle>
            <a:lvl1pPr algn="ctr" defTabSz="519454"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defTabSz="519350"/>
            <a:r>
              <a:rPr lang="en-GB" sz="2799" dirty="0">
                <a:solidFill>
                  <a:prstClr val="black"/>
                </a:solidFill>
              </a:rPr>
              <a:t>Inactivity is underpinned by complex health-related challenges</a:t>
            </a:r>
            <a:endParaRPr lang="en-GB" sz="2799" dirty="0">
              <a:solidFill>
                <a:prstClr val="black"/>
              </a:solidFill>
            </a:endParaRPr>
          </a:p>
        </p:txBody>
      </p:sp>
      <p:graphicFrame>
        <p:nvGraphicFramePr>
          <p:cNvPr id="11" name="Chart 10"/>
          <p:cNvGraphicFramePr>
            <a:graphicFrameLocks/>
          </p:cNvGraphicFramePr>
          <p:nvPr>
            <p:extLst/>
          </p:nvPr>
        </p:nvGraphicFramePr>
        <p:xfrm>
          <a:off x="514152" y="3905932"/>
          <a:ext cx="9747278" cy="204264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276141" y="5948573"/>
            <a:ext cx="5399425" cy="246164"/>
          </a:xfrm>
          <a:prstGeom prst="rect">
            <a:avLst/>
          </a:prstGeom>
          <a:noFill/>
        </p:spPr>
        <p:txBody>
          <a:bodyPr wrap="square" rtlCol="0">
            <a:spAutoFit/>
          </a:bodyPr>
          <a:lstStyle/>
          <a:p>
            <a:pPr defTabSz="519350"/>
            <a:r>
              <a:rPr lang="en-GB" sz="1000" dirty="0">
                <a:solidFill>
                  <a:prstClr val="black"/>
                </a:solidFill>
                <a:latin typeface="Calibri"/>
              </a:rPr>
              <a:t>1 Health for Wealth: Building a Healthier Northern Powerhouse for UK Productivity  </a:t>
            </a:r>
            <a:endParaRPr lang="en-GB" sz="1000" dirty="0">
              <a:solidFill>
                <a:prstClr val="black"/>
              </a:solidFill>
              <a:latin typeface="Calibri"/>
            </a:endParaRPr>
          </a:p>
        </p:txBody>
      </p:sp>
      <p:graphicFrame>
        <p:nvGraphicFramePr>
          <p:cNvPr id="12" name="Chart 11"/>
          <p:cNvGraphicFramePr>
            <a:graphicFrameLocks/>
          </p:cNvGraphicFramePr>
          <p:nvPr>
            <p:extLst/>
          </p:nvPr>
        </p:nvGraphicFramePr>
        <p:xfrm>
          <a:off x="488720" y="1431576"/>
          <a:ext cx="9886983" cy="204432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53203" y="1169524"/>
            <a:ext cx="5285152" cy="307706"/>
          </a:xfrm>
          <a:prstGeom prst="rect">
            <a:avLst/>
          </a:prstGeom>
          <a:noFill/>
        </p:spPr>
        <p:txBody>
          <a:bodyPr wrap="square" rtlCol="0">
            <a:spAutoFit/>
          </a:bodyPr>
          <a:lstStyle/>
          <a:p>
            <a:pPr defTabSz="519350"/>
            <a:r>
              <a:rPr lang="en-GB" sz="1400" i="1" dirty="0">
                <a:solidFill>
                  <a:prstClr val="black"/>
                </a:solidFill>
                <a:latin typeface="Calibri"/>
              </a:rPr>
              <a:t>Male Life Expectancy at Birth (2018) </a:t>
            </a:r>
            <a:endParaRPr lang="en-GB" sz="1400" i="1" dirty="0">
              <a:solidFill>
                <a:prstClr val="black"/>
              </a:solidFill>
              <a:latin typeface="Calibri"/>
            </a:endParaRPr>
          </a:p>
        </p:txBody>
      </p:sp>
      <p:sp>
        <p:nvSpPr>
          <p:cNvPr id="14" name="TextBox 13"/>
          <p:cNvSpPr txBox="1"/>
          <p:nvPr/>
        </p:nvSpPr>
        <p:spPr>
          <a:xfrm>
            <a:off x="447407" y="3587630"/>
            <a:ext cx="5285152" cy="307706"/>
          </a:xfrm>
          <a:prstGeom prst="rect">
            <a:avLst/>
          </a:prstGeom>
          <a:noFill/>
        </p:spPr>
        <p:txBody>
          <a:bodyPr wrap="square" rtlCol="0">
            <a:spAutoFit/>
          </a:bodyPr>
          <a:lstStyle/>
          <a:p>
            <a:pPr defTabSz="519350"/>
            <a:r>
              <a:rPr lang="en-GB" sz="1400" i="1" dirty="0">
                <a:solidFill>
                  <a:prstClr val="black"/>
                </a:solidFill>
                <a:latin typeface="Calibri"/>
              </a:rPr>
              <a:t>Prevalence of Common Mental Health Disorders (2018) </a:t>
            </a:r>
            <a:endParaRPr lang="en-GB" sz="1400" i="1" dirty="0">
              <a:solidFill>
                <a:prstClr val="black"/>
              </a:solidFill>
              <a:latin typeface="Calibri"/>
            </a:endParaRPr>
          </a:p>
        </p:txBody>
      </p:sp>
      <p:sp>
        <p:nvSpPr>
          <p:cNvPr id="15" name="TextBox 14"/>
          <p:cNvSpPr txBox="1"/>
          <p:nvPr/>
        </p:nvSpPr>
        <p:spPr>
          <a:xfrm>
            <a:off x="516436" y="5889137"/>
            <a:ext cx="5285152" cy="276935"/>
          </a:xfrm>
          <a:prstGeom prst="rect">
            <a:avLst/>
          </a:prstGeom>
          <a:noFill/>
        </p:spPr>
        <p:txBody>
          <a:bodyPr wrap="square" rtlCol="0">
            <a:spAutoFit/>
          </a:bodyPr>
          <a:lstStyle/>
          <a:p>
            <a:pPr defTabSz="519350"/>
            <a:r>
              <a:rPr lang="en-GB" sz="1200" i="1" dirty="0">
                <a:solidFill>
                  <a:prstClr val="black"/>
                </a:solidFill>
                <a:latin typeface="Calibri"/>
              </a:rPr>
              <a:t>Source: Public Health England</a:t>
            </a:r>
            <a:endParaRPr lang="en-GB" sz="1200" i="1" dirty="0">
              <a:solidFill>
                <a:prstClr val="black"/>
              </a:solidFill>
              <a:latin typeface="Calibri"/>
            </a:endParaRPr>
          </a:p>
        </p:txBody>
      </p:sp>
      <p:sp>
        <p:nvSpPr>
          <p:cNvPr id="16" name="TextBox 15"/>
          <p:cNvSpPr txBox="1"/>
          <p:nvPr/>
        </p:nvSpPr>
        <p:spPr>
          <a:xfrm>
            <a:off x="453203" y="3348855"/>
            <a:ext cx="5285152" cy="276935"/>
          </a:xfrm>
          <a:prstGeom prst="rect">
            <a:avLst/>
          </a:prstGeom>
          <a:noFill/>
        </p:spPr>
        <p:txBody>
          <a:bodyPr wrap="square" rtlCol="0">
            <a:spAutoFit/>
          </a:bodyPr>
          <a:lstStyle/>
          <a:p>
            <a:pPr defTabSz="519350"/>
            <a:r>
              <a:rPr lang="en-GB" sz="1200" i="1" dirty="0">
                <a:solidFill>
                  <a:prstClr val="black"/>
                </a:solidFill>
                <a:latin typeface="Calibri"/>
              </a:rPr>
              <a:t>Source: Public Health England</a:t>
            </a:r>
            <a:endParaRPr lang="en-GB" sz="1200" i="1" dirty="0">
              <a:solidFill>
                <a:prstClr val="black"/>
              </a:solidFill>
              <a:latin typeface="Calibri"/>
            </a:endParaRPr>
          </a:p>
        </p:txBody>
      </p:sp>
    </p:spTree>
    <p:extLst>
      <p:ext uri="{BB962C8B-B14F-4D97-AF65-F5344CB8AC3E}">
        <p14:creationId xmlns:p14="http://schemas.microsoft.com/office/powerpoint/2010/main" val="3146469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516435" y="1377631"/>
            <a:ext cx="11159131" cy="4602508"/>
          </a:xfrm>
        </p:spPr>
        <p:txBody>
          <a:bodyPr>
            <a:normAutofit/>
          </a:bodyPr>
          <a:lstStyle/>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
        <p:nvSpPr>
          <p:cNvPr id="2" name="Title 1"/>
          <p:cNvSpPr>
            <a:spLocks noGrp="1"/>
          </p:cNvSpPr>
          <p:nvPr>
            <p:ph type="title"/>
          </p:nvPr>
        </p:nvSpPr>
        <p:spPr>
          <a:xfrm>
            <a:off x="986761" y="195899"/>
            <a:ext cx="10438601" cy="979486"/>
          </a:xfrm>
        </p:spPr>
        <p:txBody>
          <a:bodyPr>
            <a:normAutofit/>
          </a:bodyPr>
          <a:lstStyle/>
          <a:p>
            <a:r>
              <a:rPr lang="en-GB" sz="2799" dirty="0"/>
              <a:t> </a:t>
            </a:r>
            <a:endParaRPr lang="en-GB" sz="2799" dirty="0"/>
          </a:p>
        </p:txBody>
      </p:sp>
      <p:sp>
        <p:nvSpPr>
          <p:cNvPr id="7" name="Title 1"/>
          <p:cNvSpPr txBox="1">
            <a:spLocks/>
          </p:cNvSpPr>
          <p:nvPr/>
        </p:nvSpPr>
        <p:spPr>
          <a:xfrm>
            <a:off x="1139126" y="348264"/>
            <a:ext cx="10438601" cy="979486"/>
          </a:xfrm>
          <a:prstGeom prst="rect">
            <a:avLst/>
          </a:prstGeom>
        </p:spPr>
        <p:txBody>
          <a:bodyPr vert="horz" lIns="103867" tIns="51934" rIns="103867" bIns="51934" rtlCol="0" anchor="ctr">
            <a:normAutofit/>
          </a:bodyPr>
          <a:lstStyle>
            <a:lvl1pPr algn="ctr" defTabSz="519454"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defTabSz="519350"/>
            <a:endParaRPr lang="en-GB" sz="2799" dirty="0">
              <a:solidFill>
                <a:prstClr val="black"/>
              </a:solidFill>
            </a:endParaRPr>
          </a:p>
        </p:txBody>
      </p:sp>
      <p:sp>
        <p:nvSpPr>
          <p:cNvPr id="6" name="Title 1"/>
          <p:cNvSpPr txBox="1">
            <a:spLocks/>
          </p:cNvSpPr>
          <p:nvPr/>
        </p:nvSpPr>
        <p:spPr>
          <a:xfrm>
            <a:off x="516436" y="256316"/>
            <a:ext cx="11151540" cy="979486"/>
          </a:xfrm>
          <a:prstGeom prst="rect">
            <a:avLst/>
          </a:prstGeom>
        </p:spPr>
        <p:txBody>
          <a:bodyPr vert="horz" lIns="103867" tIns="51934" rIns="103867" bIns="51934" rtlCol="0" anchor="ctr">
            <a:normAutofit/>
          </a:bodyPr>
          <a:lstStyle>
            <a:lvl1pPr algn="ctr" defTabSz="519454"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defTabSz="519350"/>
            <a:r>
              <a:rPr lang="en-GB" sz="2799" dirty="0">
                <a:solidFill>
                  <a:prstClr val="black"/>
                </a:solidFill>
              </a:rPr>
              <a:t>Those in work need upskilling </a:t>
            </a:r>
            <a:endParaRPr lang="en-GB" sz="2799" dirty="0">
              <a:solidFill>
                <a:prstClr val="black"/>
              </a:solidFill>
            </a:endParaRPr>
          </a:p>
        </p:txBody>
      </p:sp>
      <p:sp>
        <p:nvSpPr>
          <p:cNvPr id="9" name="Content Placeholder 2"/>
          <p:cNvSpPr txBox="1">
            <a:spLocks/>
          </p:cNvSpPr>
          <p:nvPr/>
        </p:nvSpPr>
        <p:spPr>
          <a:xfrm>
            <a:off x="418595" y="1135880"/>
            <a:ext cx="11159131" cy="4759633"/>
          </a:xfrm>
          <a:prstGeom prst="rect">
            <a:avLst/>
          </a:prstGeom>
        </p:spPr>
        <p:txBody>
          <a:bodyPr vert="horz" lIns="103867" tIns="51934" rIns="103867" bIns="51934" rtlCol="0">
            <a:normAutofit/>
          </a:bodyPr>
          <a:lstStyle>
            <a:lvl1pPr marL="389591" indent="-389591" algn="l" defTabSz="519454" rtl="0" eaLnBrk="1" latinLnBrk="0" hangingPunct="1">
              <a:spcBef>
                <a:spcPct val="20000"/>
              </a:spcBef>
              <a:buFont typeface="Arial"/>
              <a:buChar char="•"/>
              <a:defRPr sz="2700" kern="1200">
                <a:solidFill>
                  <a:schemeClr val="tx1"/>
                </a:solidFill>
                <a:latin typeface="Arial" panose="020B0604020202020204" pitchFamily="34" charset="0"/>
                <a:ea typeface="+mn-ea"/>
                <a:cs typeface="Arial" panose="020B0604020202020204" pitchFamily="34" charset="0"/>
              </a:defRPr>
            </a:lvl1pPr>
            <a:lvl2pPr marL="844113" indent="-324659" algn="l" defTabSz="519454"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298635" indent="-259727" algn="l" defTabSz="519454"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818089" indent="-259727" algn="l" defTabSz="519454"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337543" indent="-259727" algn="l" defTabSz="519454"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856997" indent="-259727" algn="l" defTabSz="519454" rtl="0" eaLnBrk="1" latinLnBrk="0" hangingPunct="1">
              <a:spcBef>
                <a:spcPct val="20000"/>
              </a:spcBef>
              <a:buFont typeface="Arial"/>
              <a:buChar char="•"/>
              <a:defRPr sz="2300" kern="1200">
                <a:solidFill>
                  <a:schemeClr val="tx1"/>
                </a:solidFill>
                <a:latin typeface="+mn-lt"/>
                <a:ea typeface="+mn-ea"/>
                <a:cs typeface="+mn-cs"/>
              </a:defRPr>
            </a:lvl6pPr>
            <a:lvl7pPr marL="3376451" indent="-259727" algn="l" defTabSz="519454" rtl="0" eaLnBrk="1" latinLnBrk="0" hangingPunct="1">
              <a:spcBef>
                <a:spcPct val="20000"/>
              </a:spcBef>
              <a:buFont typeface="Arial"/>
              <a:buChar char="•"/>
              <a:defRPr sz="2300" kern="1200">
                <a:solidFill>
                  <a:schemeClr val="tx1"/>
                </a:solidFill>
                <a:latin typeface="+mn-lt"/>
                <a:ea typeface="+mn-ea"/>
                <a:cs typeface="+mn-cs"/>
              </a:defRPr>
            </a:lvl7pPr>
            <a:lvl8pPr marL="3895906" indent="-259727" algn="l" defTabSz="519454" rtl="0" eaLnBrk="1" latinLnBrk="0" hangingPunct="1">
              <a:spcBef>
                <a:spcPct val="20000"/>
              </a:spcBef>
              <a:buFont typeface="Arial"/>
              <a:buChar char="•"/>
              <a:defRPr sz="2300" kern="1200">
                <a:solidFill>
                  <a:schemeClr val="tx1"/>
                </a:solidFill>
                <a:latin typeface="+mn-lt"/>
                <a:ea typeface="+mn-ea"/>
                <a:cs typeface="+mn-cs"/>
              </a:defRPr>
            </a:lvl8pPr>
            <a:lvl9pPr marL="4415360" indent="-259727" algn="l" defTabSz="519454" rtl="0" eaLnBrk="1" latinLnBrk="0" hangingPunct="1">
              <a:spcBef>
                <a:spcPct val="20000"/>
              </a:spcBef>
              <a:buFont typeface="Arial"/>
              <a:buChar char="•"/>
              <a:defRPr sz="2300" kern="1200">
                <a:solidFill>
                  <a:schemeClr val="tx1"/>
                </a:solidFill>
                <a:latin typeface="+mn-lt"/>
                <a:ea typeface="+mn-ea"/>
                <a:cs typeface="+mn-cs"/>
              </a:defRPr>
            </a:lvl9pPr>
          </a:lstStyle>
          <a:p>
            <a:pPr marL="389513" indent="-389513" defTabSz="519350"/>
            <a:r>
              <a:rPr lang="en-GB" sz="1600" dirty="0">
                <a:solidFill>
                  <a:prstClr val="black"/>
                </a:solidFill>
              </a:rPr>
              <a:t>We have </a:t>
            </a:r>
            <a:r>
              <a:rPr lang="en-GB" sz="1600" b="1" dirty="0">
                <a:solidFill>
                  <a:prstClr val="black"/>
                </a:solidFill>
              </a:rPr>
              <a:t>a low proportion of highly skilled workers </a:t>
            </a:r>
            <a:r>
              <a:rPr lang="en-GB" sz="1600" dirty="0">
                <a:solidFill>
                  <a:prstClr val="black"/>
                </a:solidFill>
              </a:rPr>
              <a:t>(NVQ4+), and a high proportion of residents with no qualifications. </a:t>
            </a:r>
          </a:p>
          <a:p>
            <a:pPr marL="389513" indent="-389513" defTabSz="519350"/>
            <a:r>
              <a:rPr lang="en-GB" sz="1600" b="1" dirty="0">
                <a:solidFill>
                  <a:prstClr val="black"/>
                </a:solidFill>
              </a:rPr>
              <a:t>A highly skilled population is a key component of a competitive, productive economy</a:t>
            </a:r>
            <a:r>
              <a:rPr lang="en-GB" sz="1600" dirty="0">
                <a:solidFill>
                  <a:prstClr val="black"/>
                </a:solidFill>
              </a:rPr>
              <a:t>.     </a:t>
            </a:r>
          </a:p>
          <a:p>
            <a:pPr marL="0" indent="0" defTabSz="519350">
              <a:buNone/>
            </a:pPr>
            <a:endParaRPr lang="en-GB" sz="2000" dirty="0">
              <a:solidFill>
                <a:prstClr val="black"/>
              </a:solidFill>
            </a:endParaRPr>
          </a:p>
          <a:p>
            <a:pPr marL="0" indent="0" defTabSz="519350">
              <a:buNone/>
            </a:pPr>
            <a:endParaRPr lang="en-GB" sz="2000" dirty="0">
              <a:solidFill>
                <a:prstClr val="black"/>
              </a:solidFill>
            </a:endParaRPr>
          </a:p>
          <a:p>
            <a:pPr marL="0" indent="0" defTabSz="519350">
              <a:buNone/>
            </a:pPr>
            <a:endParaRPr lang="en-GB" sz="2000" dirty="0">
              <a:solidFill>
                <a:prstClr val="black"/>
              </a:solidFill>
            </a:endParaRPr>
          </a:p>
          <a:p>
            <a:pPr marL="0" indent="0" defTabSz="519350">
              <a:buNone/>
            </a:pPr>
            <a:endParaRPr lang="en-GB" sz="2000" dirty="0">
              <a:solidFill>
                <a:prstClr val="black"/>
              </a:solidFill>
            </a:endParaRPr>
          </a:p>
        </p:txBody>
      </p:sp>
      <p:graphicFrame>
        <p:nvGraphicFramePr>
          <p:cNvPr id="11" name="Chart 10"/>
          <p:cNvGraphicFramePr>
            <a:graphicFrameLocks/>
          </p:cNvGraphicFramePr>
          <p:nvPr>
            <p:extLst/>
          </p:nvPr>
        </p:nvGraphicFramePr>
        <p:xfrm>
          <a:off x="508846" y="2670522"/>
          <a:ext cx="11159130" cy="3573838"/>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p:cNvSpPr/>
          <p:nvPr/>
        </p:nvSpPr>
        <p:spPr>
          <a:xfrm rot="20143582">
            <a:off x="1116647" y="3021959"/>
            <a:ext cx="1837084" cy="592046"/>
          </a:xfrm>
          <a:prstGeom prst="ellipse">
            <a:avLst/>
          </a:prstGeom>
          <a:noFill/>
          <a:ln w="127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519350"/>
            <a:endParaRPr lang="en-GB" sz="2000">
              <a:solidFill>
                <a:prstClr val="white"/>
              </a:solidFill>
              <a:latin typeface="Calibri"/>
            </a:endParaRPr>
          </a:p>
        </p:txBody>
      </p:sp>
      <p:sp>
        <p:nvSpPr>
          <p:cNvPr id="12" name="Oval 11"/>
          <p:cNvSpPr/>
          <p:nvPr/>
        </p:nvSpPr>
        <p:spPr>
          <a:xfrm rot="11354417">
            <a:off x="9552664" y="4511768"/>
            <a:ext cx="1837084" cy="592046"/>
          </a:xfrm>
          <a:prstGeom prst="ellipse">
            <a:avLst/>
          </a:prstGeom>
          <a:noFill/>
          <a:ln w="127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519350"/>
            <a:endParaRPr lang="en-GB" sz="2000">
              <a:solidFill>
                <a:prstClr val="white"/>
              </a:solidFill>
              <a:latin typeface="Calibri"/>
            </a:endParaRPr>
          </a:p>
        </p:txBody>
      </p:sp>
      <p:sp>
        <p:nvSpPr>
          <p:cNvPr id="13" name="TextBox 12"/>
          <p:cNvSpPr txBox="1"/>
          <p:nvPr/>
        </p:nvSpPr>
        <p:spPr>
          <a:xfrm>
            <a:off x="437624" y="2376272"/>
            <a:ext cx="5285152" cy="307706"/>
          </a:xfrm>
          <a:prstGeom prst="rect">
            <a:avLst/>
          </a:prstGeom>
          <a:noFill/>
        </p:spPr>
        <p:txBody>
          <a:bodyPr wrap="square" rtlCol="0">
            <a:spAutoFit/>
          </a:bodyPr>
          <a:lstStyle/>
          <a:p>
            <a:pPr defTabSz="519350"/>
            <a:r>
              <a:rPr lang="en-GB" sz="1400" i="1" dirty="0">
                <a:solidFill>
                  <a:prstClr val="black"/>
                </a:solidFill>
                <a:latin typeface="Calibri"/>
              </a:rPr>
              <a:t>Qualification levels of the Working Age Population (2018)</a:t>
            </a:r>
            <a:endParaRPr lang="en-GB" sz="1400" i="1" dirty="0">
              <a:solidFill>
                <a:prstClr val="black"/>
              </a:solidFill>
              <a:latin typeface="Calibri"/>
            </a:endParaRPr>
          </a:p>
        </p:txBody>
      </p:sp>
      <p:sp>
        <p:nvSpPr>
          <p:cNvPr id="14" name="TextBox 13"/>
          <p:cNvSpPr txBox="1"/>
          <p:nvPr/>
        </p:nvSpPr>
        <p:spPr>
          <a:xfrm>
            <a:off x="437624" y="5912780"/>
            <a:ext cx="5285152" cy="276935"/>
          </a:xfrm>
          <a:prstGeom prst="rect">
            <a:avLst/>
          </a:prstGeom>
          <a:noFill/>
        </p:spPr>
        <p:txBody>
          <a:bodyPr wrap="square" rtlCol="0">
            <a:spAutoFit/>
          </a:bodyPr>
          <a:lstStyle/>
          <a:p>
            <a:pPr defTabSz="519350"/>
            <a:r>
              <a:rPr lang="en-GB" sz="1200" i="1" dirty="0">
                <a:solidFill>
                  <a:prstClr val="black"/>
                </a:solidFill>
                <a:latin typeface="Calibri"/>
              </a:rPr>
              <a:t>Source: Annual Population Survey </a:t>
            </a:r>
            <a:endParaRPr lang="en-GB" sz="1200" i="1" dirty="0">
              <a:solidFill>
                <a:prstClr val="black"/>
              </a:solidFill>
              <a:latin typeface="Calibri"/>
            </a:endParaRPr>
          </a:p>
        </p:txBody>
      </p:sp>
    </p:spTree>
    <p:extLst>
      <p:ext uri="{BB962C8B-B14F-4D97-AF65-F5344CB8AC3E}">
        <p14:creationId xmlns:p14="http://schemas.microsoft.com/office/powerpoint/2010/main" val="3001578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06189"/>
            <a:ext cx="10972800" cy="1143000"/>
          </a:xfrm>
        </p:spPr>
        <p:txBody>
          <a:bodyPr>
            <a:normAutofit fontScale="90000"/>
          </a:bodyPr>
          <a:lstStyle/>
          <a:p>
            <a:r>
              <a:rPr lang="en-GB" dirty="0"/>
              <a:t>Where this fits with wider policies </a:t>
            </a:r>
            <a:br>
              <a:rPr lang="en-GB" dirty="0"/>
            </a:b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45285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6628-96A9-48BE-B167-29281E03EBC6}"/>
              </a:ext>
            </a:extLst>
          </p:cNvPr>
          <p:cNvSpPr>
            <a:spLocks noGrp="1"/>
          </p:cNvSpPr>
          <p:nvPr>
            <p:ph type="title"/>
          </p:nvPr>
        </p:nvSpPr>
        <p:spPr/>
        <p:txBody>
          <a:bodyPr/>
          <a:lstStyle/>
          <a:p>
            <a:r>
              <a:rPr lang="en-GB" dirty="0" smtClean="0"/>
              <a:t>Where we started  - Manifesto Commitment…… </a:t>
            </a:r>
            <a:endParaRPr lang="en-GB" dirty="0"/>
          </a:p>
        </p:txBody>
      </p:sp>
      <p:sp>
        <p:nvSpPr>
          <p:cNvPr id="3" name="Content Placeholder 2">
            <a:extLst>
              <a:ext uri="{FF2B5EF4-FFF2-40B4-BE49-F238E27FC236}">
                <a16:creationId xmlns:a16="http://schemas.microsoft.com/office/drawing/2014/main" id="{1A32D27D-0AE0-4BBD-AC6A-FFC1FB33460D}"/>
              </a:ext>
            </a:extLst>
          </p:cNvPr>
          <p:cNvSpPr>
            <a:spLocks noGrp="1"/>
          </p:cNvSpPr>
          <p:nvPr>
            <p:ph idx="1"/>
          </p:nvPr>
        </p:nvSpPr>
        <p:spPr>
          <a:xfrm>
            <a:off x="4970501" y="1600204"/>
            <a:ext cx="7108609" cy="4525963"/>
          </a:xfrm>
        </p:spPr>
        <p:txBody>
          <a:bodyPr>
            <a:normAutofit/>
          </a:bodyPr>
          <a:lstStyle/>
          <a:p>
            <a:pPr marL="0" indent="0" algn="ctr">
              <a:buNone/>
            </a:pPr>
            <a:r>
              <a:rPr lang="en-GB" u="sng" dirty="0"/>
              <a:t>Rewarding and promoting fair and ethical business</a:t>
            </a:r>
          </a:p>
          <a:p>
            <a:pPr marL="0" indent="0">
              <a:buNone/>
            </a:pPr>
            <a:endParaRPr lang="en-GB" dirty="0" smtClean="0"/>
          </a:p>
          <a:p>
            <a:pPr marL="0" indent="0">
              <a:buNone/>
            </a:pPr>
            <a:r>
              <a:rPr lang="en-GB" dirty="0" smtClean="0"/>
              <a:t>“We </a:t>
            </a:r>
            <a:r>
              <a:rPr lang="en-GB" dirty="0"/>
              <a:t>will establish a City Region Fair Employment Charter that recognises and celebrates businesses that promote social value by paying the Real Living Wage, minimising the use of ‘zero hours’ contracts, recognising and working with trades unions, procuring locally where possible, engaging with the social economy, providing quality apprenticeships, investing in their workforce and promoting gender equality</a:t>
            </a:r>
            <a:r>
              <a:rPr lang="en-GB" dirty="0" smtClean="0"/>
              <a:t>.”</a:t>
            </a:r>
            <a:endParaRPr lang="en-GB" dirty="0"/>
          </a:p>
          <a:p>
            <a:endParaRPr lang="en-GB" dirty="0"/>
          </a:p>
        </p:txBody>
      </p:sp>
      <p:pic>
        <p:nvPicPr>
          <p:cNvPr id="4" name="Picture 3"/>
          <p:cNvPicPr>
            <a:picLocks noChangeAspect="1"/>
          </p:cNvPicPr>
          <p:nvPr/>
        </p:nvPicPr>
        <p:blipFill>
          <a:blip r:embed="rId3"/>
          <a:stretch>
            <a:fillRect/>
          </a:stretch>
        </p:blipFill>
        <p:spPr>
          <a:xfrm>
            <a:off x="1119715" y="1275644"/>
            <a:ext cx="3340671" cy="4730928"/>
          </a:xfrm>
          <a:prstGeom prst="rect">
            <a:avLst/>
          </a:prstGeom>
        </p:spPr>
      </p:pic>
    </p:spTree>
    <p:extLst>
      <p:ext uri="{BB962C8B-B14F-4D97-AF65-F5344CB8AC3E}">
        <p14:creationId xmlns:p14="http://schemas.microsoft.com/office/powerpoint/2010/main" val="2565452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TotalTime>
  <Words>1443</Words>
  <Application>Microsoft Office PowerPoint</Application>
  <PresentationFormat>Widescreen</PresentationFormat>
  <Paragraphs>171</Paragraphs>
  <Slides>33</Slides>
  <Notes>24</Notes>
  <HiddenSlides>1</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33</vt:i4>
      </vt:variant>
    </vt:vector>
  </HeadingPairs>
  <TitlesOfParts>
    <vt:vector size="37" baseType="lpstr">
      <vt:lpstr>Arial</vt:lpstr>
      <vt:lpstr>Calibri</vt:lpstr>
      <vt:lpstr>Office Theme</vt:lpstr>
      <vt:lpstr>1_Office Theme</vt:lpstr>
      <vt:lpstr>Can Metro Mayors help in Tackling Workplace Discrimination? </vt:lpstr>
      <vt:lpstr>Liverpool City Region  Fairness, Inclusivity, Justice </vt:lpstr>
      <vt:lpstr>Why Metro Mayors should be concerned about Discrimination at Work </vt:lpstr>
      <vt:lpstr>PowerPoint Presentation</vt:lpstr>
      <vt:lpstr>PowerPoint Presentation</vt:lpstr>
      <vt:lpstr> </vt:lpstr>
      <vt:lpstr> </vt:lpstr>
      <vt:lpstr>Where this fits with wider policies  </vt:lpstr>
      <vt:lpstr>Where we started  - Manifesto Commitment…… </vt:lpstr>
      <vt:lpstr>How this fits with wider LCRCA work  </vt:lpstr>
      <vt:lpstr>How this fits with wider LCRCA work  </vt:lpstr>
      <vt:lpstr>How this fits with wider LCRCA work  </vt:lpstr>
      <vt:lpstr>What’s Happening around the country   </vt:lpstr>
      <vt:lpstr>What’s happening elsewhere  Who Else is talking about Good Employment ?</vt:lpstr>
      <vt:lpstr>What's Happening elsewhere  Who has developed Employment Charters ?</vt:lpstr>
      <vt:lpstr>What’s happening elsewhere  Combined Authorities</vt:lpstr>
      <vt:lpstr>PowerPoint Presentation</vt:lpstr>
      <vt:lpstr>What’s happening elsewhere  Combined Authorities</vt:lpstr>
      <vt:lpstr>PowerPoint Presentation</vt:lpstr>
      <vt:lpstr>What’s happening elsewhere  Combined Authorities</vt:lpstr>
      <vt:lpstr>PowerPoint Presentation</vt:lpstr>
      <vt:lpstr>Where we are up to ?</vt:lpstr>
      <vt:lpstr>Why should LCR develop a charter?</vt:lpstr>
      <vt:lpstr>First stage consultation </vt:lpstr>
      <vt:lpstr>What work has already been done  ?</vt:lpstr>
      <vt:lpstr>Comments included …..</vt:lpstr>
      <vt:lpstr>Comments included ….</vt:lpstr>
      <vt:lpstr>Comments included…..</vt:lpstr>
      <vt:lpstr>Comments included…..</vt:lpstr>
      <vt:lpstr>What would a LCR Fair Employer look like?</vt:lpstr>
      <vt:lpstr>Next Steps  ?</vt:lpstr>
      <vt:lpstr>Future opportunities and challenges   </vt:lpstr>
      <vt:lpstr>Challenges</vt:lpstr>
    </vt:vector>
  </TitlesOfParts>
  <Company>diva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line 1 Title of presentation line 2</dc:title>
  <dc:creator>Office 2004 Test Drive User</dc:creator>
  <cp:lastModifiedBy>Collins, Lynn</cp:lastModifiedBy>
  <cp:revision>98</cp:revision>
  <cp:lastPrinted>2019-08-27T10:54:50Z</cp:lastPrinted>
  <dcterms:created xsi:type="dcterms:W3CDTF">2016-06-08T13:10:41Z</dcterms:created>
  <dcterms:modified xsi:type="dcterms:W3CDTF">2019-10-14T10:45:20Z</dcterms:modified>
</cp:coreProperties>
</file>